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5.svg" ContentType="image/svg+xml"/>
  <Override PartName="/ppt/media/image27.svg" ContentType="image/svg+xml"/>
  <Override PartName="/ppt/media/image33.svg" ContentType="image/svg+xml"/>
  <Override PartName="/ppt/media/image35.svg" ContentType="image/svg+xml"/>
  <Override PartName="/ppt/media/image37.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623" r:id="rId3"/>
    <p:sldId id="705" r:id="rId4"/>
    <p:sldId id="880" r:id="rId5"/>
    <p:sldId id="904" r:id="rId6"/>
    <p:sldId id="905" r:id="rId7"/>
    <p:sldId id="906" r:id="rId8"/>
    <p:sldId id="907" r:id="rId9"/>
    <p:sldId id="908" r:id="rId10"/>
    <p:sldId id="910" r:id="rId11"/>
    <p:sldId id="911" r:id="rId12"/>
    <p:sldId id="912" r:id="rId13"/>
    <p:sldId id="921" r:id="rId14"/>
    <p:sldId id="923" r:id="rId15"/>
    <p:sldId id="924" r:id="rId16"/>
    <p:sldId id="884" r:id="rId17"/>
    <p:sldId id="885" r:id="rId18"/>
    <p:sldId id="889" r:id="rId19"/>
    <p:sldId id="890" r:id="rId20"/>
    <p:sldId id="846" r:id="rId21"/>
    <p:sldId id="870" r:id="rId22"/>
    <p:sldId id="871" r:id="rId23"/>
    <p:sldId id="872" r:id="rId24"/>
    <p:sldId id="873" r:id="rId25"/>
    <p:sldId id="874" r:id="rId26"/>
    <p:sldId id="875" r:id="rId27"/>
    <p:sldId id="877" r:id="rId28"/>
    <p:sldId id="878" r:id="rId29"/>
    <p:sldId id="879" r:id="rId30"/>
    <p:sldId id="913" r:id="rId31"/>
    <p:sldId id="914" r:id="rId32"/>
    <p:sldId id="915" r:id="rId33"/>
    <p:sldId id="917" r:id="rId34"/>
    <p:sldId id="918" r:id="rId35"/>
    <p:sldId id="919" r:id="rId36"/>
    <p:sldId id="920" r:id="rId37"/>
    <p:sldId id="816" r:id="rId38"/>
  </p:sldIdLst>
  <p:sldSz cx="9144000" cy="5143500" type="screen16x9"/>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0"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4E5"/>
    <a:srgbClr val="9D9E9F"/>
    <a:srgbClr val="595959"/>
    <a:srgbClr val="F7FBFC"/>
    <a:srgbClr val="EAEEE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varScale="1">
        <p:scale>
          <a:sx n="139" d="100"/>
          <a:sy n="139" d="100"/>
        </p:scale>
        <p:origin x="120" y="228"/>
      </p:cViewPr>
      <p:guideLst>
        <p:guide orient="horz" pos="3290"/>
        <p:guide pos="2830"/>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6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tags" Target="../tags/tag29.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image" Target="../media/image9.jpeg"/><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tags" Target="../tags/tag41.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ags" Target="../tags/tag43.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0.png"/><Relationship Id="rId6" Type="http://schemas.openxmlformats.org/officeDocument/2006/relationships/tags" Target="../tags/tag47.xml"/><Relationship Id="rId5" Type="http://schemas.openxmlformats.org/officeDocument/2006/relationships/image" Target="../media/image29.png"/><Relationship Id="rId4" Type="http://schemas.openxmlformats.org/officeDocument/2006/relationships/tags" Target="../tags/tag46.xml"/><Relationship Id="rId3" Type="http://schemas.openxmlformats.org/officeDocument/2006/relationships/image" Target="../media/image28.png"/><Relationship Id="rId2" Type="http://schemas.openxmlformats.org/officeDocument/2006/relationships/tags" Target="../tags/tag45.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49.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tags" Target="../tags/tag5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tags" Target="../tags/tag52.xml"/><Relationship Id="rId1" Type="http://schemas.openxmlformats.org/officeDocument/2006/relationships/tags" Target="../tags/tag51.xml"/></Relationships>
</file>

<file path=ppt/slides/_rels/slide26.xml.rels><?xml version="1.0" encoding="UTF-8" standalone="yes"?>
<Relationships xmlns="http://schemas.openxmlformats.org/package/2006/relationships"><Relationship Id="rId9" Type="http://schemas.openxmlformats.org/officeDocument/2006/relationships/image" Target="../media/image46.svg"/><Relationship Id="rId8" Type="http://schemas.openxmlformats.org/officeDocument/2006/relationships/image" Target="../media/image45.png"/><Relationship Id="rId7" Type="http://schemas.openxmlformats.org/officeDocument/2006/relationships/image" Target="../media/image44.svg"/><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3" Type="http://schemas.openxmlformats.org/officeDocument/2006/relationships/image" Target="../media/image40.svg"/><Relationship Id="rId2" Type="http://schemas.openxmlformats.org/officeDocument/2006/relationships/image" Target="../media/image39.png"/><Relationship Id="rId10" Type="http://schemas.openxmlformats.org/officeDocument/2006/relationships/slideLayout" Target="../slideLayouts/slideLayout2.xml"/><Relationship Id="rId1" Type="http://schemas.openxmlformats.org/officeDocument/2006/relationships/tags" Target="../tags/tag5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tags" Target="../tags/tag54.xml"/></Relationships>
</file>

<file path=ppt/slides/_rels/slide28.xml.rels><?xml version="1.0" encoding="UTF-8" standalone="yes"?>
<Relationships xmlns="http://schemas.openxmlformats.org/package/2006/relationships"><Relationship Id="rId9" Type="http://schemas.openxmlformats.org/officeDocument/2006/relationships/image" Target="../media/image55.svg"/><Relationship Id="rId8" Type="http://schemas.openxmlformats.org/officeDocument/2006/relationships/image" Target="../media/image54.png"/><Relationship Id="rId7" Type="http://schemas.openxmlformats.org/officeDocument/2006/relationships/image" Target="../media/image53.svg"/><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3" Type="http://schemas.openxmlformats.org/officeDocument/2006/relationships/image" Target="../media/image49.svg"/><Relationship Id="rId2" Type="http://schemas.openxmlformats.org/officeDocument/2006/relationships/image" Target="../media/image48.png"/><Relationship Id="rId10" Type="http://schemas.openxmlformats.org/officeDocument/2006/relationships/slideLayout" Target="../slideLayouts/slideLayout2.xml"/><Relationship Id="rId1" Type="http://schemas.openxmlformats.org/officeDocument/2006/relationships/tags" Target="../tags/tag5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7.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svg"/><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sv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9.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486352"/>
          </a:xfrm>
          <a:prstGeom prst="rect">
            <a:avLst/>
          </a:prstGeom>
        </p:spPr>
        <p:txBody>
          <a:bodyPr wrap="square">
            <a:spAutoFit/>
          </a:bodyPr>
          <a:lstStyle/>
          <a:p>
            <a:pPr algn="r" defTabSz="914400">
              <a:lnSpc>
                <a:spcPct val="150000"/>
              </a:lnSpc>
              <a:defRPr/>
            </a:pPr>
            <a:r>
              <a:rPr lang="en-US" altLang="zh-CN" sz="900" kern="0" dirty="0">
                <a:solidFill>
                  <a:srgbClr val="646263"/>
                </a:solidFill>
                <a:cs typeface="Arial" panose="020B0604020202020204" pitchFamily="34" charset="0"/>
              </a:rPr>
              <a:t>TEAM MUMBERS: </a:t>
            </a:r>
            <a:r>
              <a:rPr lang="en-US" altLang="zh-CN" sz="900" kern="0" dirty="0" err="1">
                <a:solidFill>
                  <a:srgbClr val="646263"/>
                </a:solidFill>
                <a:cs typeface="Arial" panose="020B0604020202020204" pitchFamily="34" charset="0"/>
              </a:rPr>
              <a:t>WangYifan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LuYuhao</a:t>
            </a:r>
            <a:r>
              <a:rPr lang="en-US" altLang="zh-CN" sz="900" kern="0" dirty="0">
                <a:solidFill>
                  <a:srgbClr val="646263"/>
                </a:solidFill>
                <a:cs typeface="Arial" panose="020B0604020202020204" pitchFamily="34" charset="0"/>
              </a:rPr>
              <a:t>, WangYanbo, </a:t>
            </a:r>
            <a:r>
              <a:rPr lang="en-US" altLang="zh-CN" sz="900" kern="0" dirty="0" err="1">
                <a:solidFill>
                  <a:srgbClr val="646263"/>
                </a:solidFill>
                <a:cs typeface="Arial" panose="020B0604020202020204" pitchFamily="34" charset="0"/>
              </a:rPr>
              <a:t>ZhengBinyue</a:t>
            </a:r>
            <a:endParaRPr lang="zh-CN" altLang="en-US" sz="900" kern="0" dirty="0">
              <a:solidFill>
                <a:srgbClr val="646263"/>
              </a:solidFill>
              <a:cs typeface="Arial" panose="020B0604020202020204" pitchFamily="34" charset="0"/>
            </a:endParaRPr>
          </a:p>
          <a:p>
            <a:pPr algn="r" defTabSz="914400">
              <a:lnSpc>
                <a:spcPct val="150000"/>
              </a:lnSpc>
              <a:defRPr/>
            </a:pPr>
            <a:r>
              <a:rPr lang="en-US" altLang="zh-CN" sz="900" kern="0" dirty="0" err="1">
                <a:solidFill>
                  <a:srgbClr val="646263"/>
                </a:solidFill>
                <a:cs typeface="Arial" panose="020B0604020202020204" pitchFamily="34" charset="0"/>
              </a:rPr>
              <a:t>Zhangxindan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ZhengHaoyuan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Wuguohua</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LiGuandong</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ShiTianjun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FanJinzhen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WangZhaoyou</a:t>
            </a:r>
            <a:r>
              <a:rPr lang="en-US" altLang="zh-CN" sz="900" kern="0" dirty="0">
                <a:solidFill>
                  <a:srgbClr val="646263"/>
                </a:solidFill>
                <a:cs typeface="Arial" panose="020B0604020202020204" pitchFamily="34" charset="0"/>
              </a:rPr>
              <a:t>,</a:t>
            </a:r>
            <a:r>
              <a:rPr lang="zh-CN" altLang="en-US"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Yiyang</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xue</a:t>
            </a:r>
            <a:endParaRPr lang="zh-CN" altLang="en-US" sz="900" kern="0" dirty="0">
              <a:solidFill>
                <a:srgbClr val="646263"/>
              </a:solidFill>
              <a:cs typeface="Arial" panose="020B0604020202020204" pitchFamily="34" charset="0"/>
            </a:endParaRPr>
          </a:p>
        </p:txBody>
      </p:sp>
      <p:sp>
        <p:nvSpPr>
          <p:cNvPr id="2" name="矩形: 圆角 1"/>
          <p:cNvSpPr/>
          <p:nvPr/>
        </p:nvSpPr>
        <p:spPr>
          <a:xfrm>
            <a:off x="6539230" y="3458210"/>
            <a:ext cx="2246630" cy="276225"/>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Software Engineering</a:t>
            </a:r>
            <a:endParaRPr lang="en-US" altLang="zh-CN" sz="1200">
              <a:solidFill>
                <a:schemeClr val="bg1"/>
              </a:solidFill>
              <a:latin typeface="+mj-lt"/>
            </a:endParaRPr>
          </a:p>
        </p:txBody>
      </p:sp>
      <p:sp>
        <p:nvSpPr>
          <p:cNvPr id="14" name="PA_矩形 8"/>
          <p:cNvSpPr/>
          <p:nvPr>
            <p:custDataLst>
              <p:tags r:id="rId1"/>
            </p:custDataLst>
          </p:nvPr>
        </p:nvSpPr>
        <p:spPr>
          <a:xfrm>
            <a:off x="2534920" y="1642110"/>
            <a:ext cx="6326505" cy="768350"/>
          </a:xfrm>
          <a:prstGeom prst="rect">
            <a:avLst/>
          </a:prstGeom>
        </p:spPr>
        <p:txBody>
          <a:bodyPr wrap="square">
            <a:spAutoFit/>
          </a:bodyPr>
          <a:lstStyle/>
          <a:p>
            <a:pPr lvl="0" algn="r" defTabSz="685800">
              <a:defRPr/>
            </a:pPr>
            <a:r>
              <a:rPr lang="en-US" altLang="zh-CN" sz="4400" b="1" kern="0" dirty="0" err="1">
                <a:solidFill>
                  <a:srgbClr val="4D4D4D"/>
                </a:solidFill>
                <a:latin typeface="+mj-lt"/>
                <a:ea typeface="微软雅黑" panose="020B0503020204020204" charset="-122"/>
              </a:rPr>
              <a:t>EmoGenius</a:t>
            </a:r>
            <a:r>
              <a:rPr lang="en-US" altLang="zh-CN" sz="4400" b="1" kern="0" dirty="0">
                <a:solidFill>
                  <a:srgbClr val="4D4D4D"/>
                </a:solidFill>
                <a:latin typeface="+mj-lt"/>
                <a:ea typeface="微软雅黑" panose="020B0503020204020204" charset="-122"/>
              </a:rPr>
              <a:t> Crew</a:t>
            </a:r>
            <a:endParaRPr lang="en-US" altLang="zh-CN" sz="4400" b="1" kern="0" dirty="0">
              <a:solidFill>
                <a:srgbClr val="4D4D4D"/>
              </a:solidFill>
              <a:latin typeface="+mj-lt"/>
              <a:ea typeface="微软雅黑" panose="020B0503020204020204" charset="-122"/>
            </a:endParaRPr>
          </a:p>
        </p:txBody>
      </p:sp>
      <p:sp>
        <p:nvSpPr>
          <p:cNvPr id="16" name="PA_矩形 8"/>
          <p:cNvSpPr/>
          <p:nvPr>
            <p:custDataLst>
              <p:tags r:id="rId2"/>
            </p:custDataLst>
          </p:nvPr>
        </p:nvSpPr>
        <p:spPr>
          <a:xfrm>
            <a:off x="4789724" y="2406588"/>
            <a:ext cx="4040744" cy="337185"/>
          </a:xfrm>
          <a:prstGeom prst="rect">
            <a:avLst/>
          </a:prstGeom>
        </p:spPr>
        <p:txBody>
          <a:bodyPr wrap="square">
            <a:spAutoFit/>
          </a:bodyPr>
          <a:lstStyle/>
          <a:p>
            <a:pPr lvl="0" algn="dist" defTabSz="685800">
              <a:defRPr/>
            </a:pPr>
            <a:r>
              <a:rPr lang="en-US" altLang="zh-CN" sz="1600" kern="0">
                <a:solidFill>
                  <a:srgbClr val="4D4D4D"/>
                </a:solidFill>
                <a:latin typeface="+mj-lt"/>
                <a:ea typeface="微软雅黑" panose="020B0503020204020204" charset="-122"/>
              </a:rPr>
              <a:t>An Innovative Android Appication</a:t>
            </a:r>
            <a:endParaRPr lang="en-US" altLang="zh-CN" sz="1600"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7899400" cy="832485"/>
          </a:xfrm>
          <a:prstGeom prst="rect">
            <a:avLst/>
          </a:prstGeom>
        </p:spPr>
        <p:txBody>
          <a:bodyPr wrap="square">
            <a:noAutofit/>
          </a:bodyPr>
          <a:lstStyle/>
          <a:p>
            <a:pPr algn="just"/>
            <a:r>
              <a:rPr lang="en-US" altLang="zh-CN" sz="3600" b="1" kern="0" dirty="0">
                <a:solidFill>
                  <a:srgbClr val="4D4D4D"/>
                </a:solidFill>
                <a:latin typeface="+mj-ea"/>
                <a:ea typeface="+mj-ea"/>
              </a:rPr>
              <a:t>Schedule arrangement </a:t>
            </a:r>
            <a:endParaRPr lang="en-US" altLang="zh-CN" sz="3600" b="1" kern="0" dirty="0">
              <a:solidFill>
                <a:srgbClr val="4D4D4D"/>
              </a:solidFill>
              <a:latin typeface="+mj-ea"/>
              <a:ea typeface="+mj-ea"/>
            </a:endParaRPr>
          </a:p>
        </p:txBody>
      </p:sp>
      <p:sp>
        <p:nvSpPr>
          <p:cNvPr id="18" name="PA_矩形 8"/>
          <p:cNvSpPr/>
          <p:nvPr>
            <p:custDataLst>
              <p:tags r:id="rId2"/>
            </p:custDataLst>
          </p:nvPr>
        </p:nvSpPr>
        <p:spPr>
          <a:xfrm>
            <a:off x="353696" y="1325245"/>
            <a:ext cx="1675765" cy="922020"/>
          </a:xfrm>
          <a:prstGeom prst="rect">
            <a:avLst/>
          </a:prstGeom>
        </p:spPr>
        <p:txBody>
          <a:bodyPr wrap="square">
            <a:spAutoFit/>
          </a:bodyPr>
          <a:lstStyle/>
          <a:p>
            <a:pPr defTabSz="914400"/>
            <a:r>
              <a:rPr lang="en-US" altLang="zh-CN" sz="5400" b="1" kern="0" dirty="0">
                <a:solidFill>
                  <a:srgbClr val="4D4D4D"/>
                </a:solidFill>
                <a:latin typeface="+mj-ea"/>
                <a:ea typeface="+mj-ea"/>
              </a:rPr>
              <a:t>03</a:t>
            </a:r>
            <a:endParaRPr lang="en-US" altLang="zh-CN" sz="5400" b="1" kern="0" dirty="0">
              <a:solidFill>
                <a:srgbClr val="4D4D4D"/>
              </a:solidFill>
              <a:latin typeface="+mj-ea"/>
              <a:ea typeface="+mj-ea"/>
            </a:endParaRPr>
          </a:p>
        </p:txBody>
      </p:sp>
      <p:sp>
        <p:nvSpPr>
          <p:cNvPr id="19" name="矩形: 圆角 18"/>
          <p:cNvSpPr/>
          <p:nvPr/>
        </p:nvSpPr>
        <p:spPr>
          <a:xfrm>
            <a:off x="417097" y="310153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THREE</a:t>
            </a:r>
            <a:endParaRPr lang="zh-CN" altLang="en-US" sz="12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3270" y="203200"/>
            <a:ext cx="7643495" cy="1782445"/>
          </a:xfrm>
          <a:prstGeom prst="rect">
            <a:avLst/>
          </a:prstGeom>
          <a:noFill/>
        </p:spPr>
        <p:txBody>
          <a:bodyPr wrap="square" rtlCol="0">
            <a:noAutofit/>
          </a:bodyPr>
          <a:lstStyle/>
          <a:p>
            <a:pPr algn="l"/>
            <a:r>
              <a:rPr lang="en-US" altLang="zh-CN" sz="1400" b="0" i="0" dirty="0">
                <a:solidFill>
                  <a:srgbClr val="00B0F0"/>
                </a:solidFill>
                <a:effectLst/>
                <a:latin typeface="微软雅黑" panose="020B0503020204020204" charset="-122"/>
                <a:ea typeface="微软雅黑" panose="020B0503020204020204" charset="-122"/>
              </a:rPr>
              <a:t>A well-structured schedule ensures that each task and milestone has a dedicated timeframe. It helps in </a:t>
            </a:r>
            <a:r>
              <a:rPr lang="en-US" altLang="zh-CN" sz="1400" b="0" i="0" dirty="0">
                <a:solidFill>
                  <a:srgbClr val="FF0000"/>
                </a:solidFill>
                <a:effectLst/>
                <a:latin typeface="微软雅黑" panose="020B0503020204020204" charset="-122"/>
                <a:ea typeface="微软雅黑" panose="020B0503020204020204" charset="-122"/>
              </a:rPr>
              <a:t>utilizing time efficiently</a:t>
            </a:r>
            <a:r>
              <a:rPr lang="en-US" altLang="zh-CN" sz="1400" b="0" i="0" dirty="0">
                <a:solidFill>
                  <a:srgbClr val="00B0F0"/>
                </a:solidFill>
                <a:effectLst/>
                <a:latin typeface="微软雅黑" panose="020B0503020204020204" charset="-122"/>
                <a:ea typeface="微软雅黑" panose="020B0503020204020204" charset="-122"/>
              </a:rPr>
              <a:t>, </a:t>
            </a:r>
            <a:r>
              <a:rPr lang="en-US" altLang="zh-CN" sz="1400" b="0" i="0" dirty="0">
                <a:solidFill>
                  <a:srgbClr val="FF0000"/>
                </a:solidFill>
                <a:effectLst/>
                <a:latin typeface="微软雅黑" panose="020B0503020204020204" charset="-122"/>
                <a:ea typeface="微软雅黑" panose="020B0503020204020204" charset="-122"/>
              </a:rPr>
              <a:t>avoiding last-minute rushes</a:t>
            </a:r>
            <a:r>
              <a:rPr lang="en-US" altLang="zh-CN" sz="1400" b="0" i="0" dirty="0">
                <a:solidFill>
                  <a:srgbClr val="00B0F0"/>
                </a:solidFill>
                <a:effectLst/>
                <a:latin typeface="微软雅黑" panose="020B0503020204020204" charset="-122"/>
                <a:ea typeface="微软雅黑" panose="020B0503020204020204" charset="-122"/>
              </a:rPr>
              <a:t>, and </a:t>
            </a:r>
            <a:r>
              <a:rPr lang="en-US" altLang="zh-CN" sz="1400" b="0" i="0" dirty="0">
                <a:solidFill>
                  <a:srgbClr val="FF0000"/>
                </a:solidFill>
                <a:effectLst/>
                <a:latin typeface="微软雅黑" panose="020B0503020204020204" charset="-122"/>
                <a:ea typeface="微软雅黑" panose="020B0503020204020204" charset="-122"/>
              </a:rPr>
              <a:t>achieving the project's objectives within the stipulated time</a:t>
            </a:r>
            <a:r>
              <a:rPr lang="en-US" altLang="zh-CN" sz="1400" b="0" i="0" dirty="0">
                <a:solidFill>
                  <a:srgbClr val="00B0F0"/>
                </a:solidFill>
                <a:effectLst/>
                <a:latin typeface="微软雅黑" panose="020B0503020204020204" charset="-122"/>
                <a:ea typeface="微软雅黑" panose="020B0503020204020204" charset="-122"/>
              </a:rPr>
              <a:t>. The team leader reasonably arranges the work schedule to ensure that the work is completed in an orderly manner.</a:t>
            </a:r>
            <a:endParaRPr lang="en-US" altLang="zh-CN" sz="1400" b="0" i="0" dirty="0">
              <a:solidFill>
                <a:srgbClr val="3D3D3D"/>
              </a:solidFill>
              <a:effectLst/>
              <a:latin typeface="微软雅黑" panose="020B0503020204020204" charset="-122"/>
              <a:ea typeface="微软雅黑" panose="020B0503020204020204" charset="-122"/>
            </a:endParaRPr>
          </a:p>
          <a:p>
            <a:pPr algn="l"/>
            <a:r>
              <a:rPr lang="en-US" altLang="zh-CN" sz="1400" b="0" i="0" dirty="0">
                <a:solidFill>
                  <a:srgbClr val="3D3D3D"/>
                </a:solidFill>
                <a:effectLst/>
                <a:latin typeface="微软雅黑" panose="020B0503020204020204" charset="-122"/>
                <a:ea typeface="微软雅黑" panose="020B0503020204020204" charset="-122"/>
              </a:rPr>
              <a:t>The primary objective of the front-end tasks this week is to finalize all interface designs for the application (subject to potential adjustments later). The designated timeframe for these tasks is from October 30 to November 10.</a:t>
            </a:r>
            <a:endParaRPr lang="en-US" altLang="zh-CN" sz="1400" b="0" i="0" dirty="0">
              <a:solidFill>
                <a:srgbClr val="3D3D3D"/>
              </a:solidFill>
              <a:effectLst/>
              <a:latin typeface="微软雅黑" panose="020B0503020204020204" charset="-122"/>
              <a:ea typeface="微软雅黑" panose="020B0503020204020204" charset="-122"/>
            </a:endParaRPr>
          </a:p>
          <a:p>
            <a:br>
              <a:rPr lang="en-US" altLang="zh-CN" sz="1400" dirty="0">
                <a:latin typeface="微软雅黑" panose="020B0503020204020204" charset="-122"/>
                <a:ea typeface="微软雅黑" panose="020B0503020204020204" charset="-122"/>
              </a:rPr>
            </a:br>
            <a:endParaRPr lang="zh-CN" altLang="en-US" sz="1400" dirty="0">
              <a:latin typeface="微软雅黑" panose="020B0503020204020204" charset="-122"/>
              <a:ea typeface="微软雅黑" panose="020B0503020204020204" charset="-122"/>
            </a:endParaRPr>
          </a:p>
        </p:txBody>
      </p:sp>
      <p:grpSp>
        <p:nvGrpSpPr>
          <p:cNvPr id="54" name="组合 53"/>
          <p:cNvGrpSpPr/>
          <p:nvPr/>
        </p:nvGrpSpPr>
        <p:grpSpPr>
          <a:xfrm>
            <a:off x="1002860" y="1885245"/>
            <a:ext cx="8366300" cy="3089461"/>
            <a:chOff x="397769" y="3223646"/>
            <a:chExt cx="9720272" cy="3260664"/>
          </a:xfrm>
        </p:grpSpPr>
        <p:grpSp>
          <p:nvGrpSpPr>
            <p:cNvPr id="30" name="组合 29"/>
            <p:cNvGrpSpPr/>
            <p:nvPr/>
          </p:nvGrpSpPr>
          <p:grpSpPr>
            <a:xfrm>
              <a:off x="426005" y="3223646"/>
              <a:ext cx="9692036" cy="1500552"/>
              <a:chOff x="322766" y="1579181"/>
              <a:chExt cx="7381846" cy="1033935"/>
            </a:xfrm>
          </p:grpSpPr>
          <p:sp>
            <p:nvSpPr>
              <p:cNvPr id="5" name="箭头: 五边形 4"/>
              <p:cNvSpPr/>
              <p:nvPr/>
            </p:nvSpPr>
            <p:spPr>
              <a:xfrm>
                <a:off x="322766" y="1720861"/>
                <a:ext cx="2323762" cy="892088"/>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 name="任意多边形: 形状 5"/>
              <p:cNvSpPr/>
              <p:nvPr/>
            </p:nvSpPr>
            <p:spPr>
              <a:xfrm>
                <a:off x="2412725" y="1720860"/>
                <a:ext cx="2301587" cy="892088"/>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7" name="任意多边形: 形状 6"/>
              <p:cNvSpPr/>
              <p:nvPr/>
            </p:nvSpPr>
            <p:spPr>
              <a:xfrm>
                <a:off x="4480510" y="1720860"/>
                <a:ext cx="2301587" cy="892088"/>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22" name="AutoShape 114"/>
              <p:cNvSpPr/>
              <p:nvPr/>
            </p:nvSpPr>
            <p:spPr bwMode="auto">
              <a:xfrm>
                <a:off x="7631551" y="157918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p:spPr>
            <p:txBody>
              <a:bodyPr lIns="14287" tIns="14287" rIns="14287" bIns="14287"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125"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PA_矩形 8"/>
              <p:cNvSpPr/>
              <p:nvPr>
                <p:custDataLst>
                  <p:tags r:id="rId1"/>
                </p:custDataLst>
              </p:nvPr>
            </p:nvSpPr>
            <p:spPr>
              <a:xfrm>
                <a:off x="352415" y="1756835"/>
                <a:ext cx="2068225" cy="733368"/>
              </a:xfrm>
              <a:prstGeom prst="rect">
                <a:avLst/>
              </a:prstGeom>
            </p:spPr>
            <p:txBody>
              <a:bodyPr wrap="square">
                <a:spAutoFit/>
              </a:bodyPr>
              <a:lstStyle/>
              <a:p>
                <a:pPr lvl="0" algn="ctr" defTabSz="685800">
                  <a:defRPr/>
                </a:pPr>
                <a:r>
                  <a:rPr lang="en-US" altLang="zh-CN" sz="1000" b="0" i="0" dirty="0">
                    <a:solidFill>
                      <a:schemeClr val="bg1"/>
                    </a:solidFill>
                    <a:effectLst/>
                    <a:latin typeface="微软雅黑" panose="020B0503020204020204" charset="-122"/>
                    <a:ea typeface="微软雅黑" panose="020B0503020204020204" charset="-122"/>
                  </a:rPr>
                  <a:t>October 30: </a:t>
                </a:r>
                <a:endParaRPr lang="en-US" altLang="zh-CN" sz="1000" b="0" i="0" dirty="0">
                  <a:solidFill>
                    <a:schemeClr val="bg1"/>
                  </a:solidFill>
                  <a:effectLst/>
                  <a:latin typeface="微软雅黑" panose="020B0503020204020204" charset="-122"/>
                  <a:ea typeface="微软雅黑" panose="020B0503020204020204" charset="-122"/>
                </a:endParaRPr>
              </a:p>
              <a:p>
                <a:pPr lvl="0" defTabSz="685800">
                  <a:defRPr/>
                </a:pPr>
                <a:r>
                  <a:rPr lang="en-US" altLang="zh-CN" sz="1000" b="0" i="0" dirty="0">
                    <a:solidFill>
                      <a:schemeClr val="bg1"/>
                    </a:solidFill>
                    <a:effectLst/>
                    <a:latin typeface="微软雅黑" panose="020B0503020204020204" charset="-122"/>
                    <a:ea typeface="微软雅黑" panose="020B0503020204020204" charset="-122"/>
                  </a:rPr>
                  <a:t>The front-end team conducted an online meeting to conclude a draft version of the application interface prototype, subsequently forming two teams.</a:t>
                </a:r>
                <a:endParaRPr lang="en-US" altLang="zh-CN" sz="1000" kern="0" dirty="0">
                  <a:solidFill>
                    <a:schemeClr val="bg1"/>
                  </a:solidFill>
                  <a:latin typeface="微软雅黑" panose="020B0503020204020204" charset="-122"/>
                  <a:ea typeface="微软雅黑" panose="020B0503020204020204" charset="-122"/>
                </a:endParaRPr>
              </a:p>
            </p:txBody>
          </p:sp>
          <p:sp>
            <p:nvSpPr>
              <p:cNvPr id="27" name="PA_矩形 8"/>
              <p:cNvSpPr/>
              <p:nvPr>
                <p:custDataLst>
                  <p:tags r:id="rId2"/>
                </p:custDataLst>
              </p:nvPr>
            </p:nvSpPr>
            <p:spPr>
              <a:xfrm>
                <a:off x="2777762" y="1786984"/>
                <a:ext cx="2002656" cy="826132"/>
              </a:xfrm>
              <a:prstGeom prst="rect">
                <a:avLst/>
              </a:prstGeom>
            </p:spPr>
            <p:txBody>
              <a:bodyPr wrap="square">
                <a:noAutofit/>
              </a:bodyPr>
              <a:lstStyle/>
              <a:p>
                <a:pPr lvl="0" algn="ctr" defTabSz="685800">
                  <a:defRPr/>
                </a:pPr>
                <a:r>
                  <a:rPr lang="en-US" altLang="zh-CN" sz="1000" b="0" i="0" dirty="0">
                    <a:solidFill>
                      <a:schemeClr val="bg1"/>
                    </a:solidFill>
                    <a:effectLst/>
                    <a:latin typeface="微软雅黑" panose="020B0503020204020204" charset="-122"/>
                    <a:ea typeface="微软雅黑" panose="020B0503020204020204" charset="-122"/>
                  </a:rPr>
                  <a:t>October 31: </a:t>
                </a:r>
                <a:endParaRPr lang="en-US" altLang="zh-CN" sz="1000" b="0" i="0" dirty="0">
                  <a:solidFill>
                    <a:schemeClr val="bg1"/>
                  </a:solidFill>
                  <a:effectLst/>
                  <a:latin typeface="微软雅黑" panose="020B0503020204020204" charset="-122"/>
                  <a:ea typeface="微软雅黑" panose="020B0503020204020204" charset="-122"/>
                </a:endParaRPr>
              </a:p>
              <a:p>
                <a:pPr lvl="0" defTabSz="685800">
                  <a:defRPr/>
                </a:pPr>
                <a:r>
                  <a:rPr lang="en-US" altLang="zh-CN" sz="1000" b="0" i="0" dirty="0">
                    <a:solidFill>
                      <a:schemeClr val="bg1"/>
                    </a:solidFill>
                    <a:effectLst/>
                    <a:latin typeface="微软雅黑" panose="020B0503020204020204" charset="-122"/>
                    <a:ea typeface="微软雅黑" panose="020B0503020204020204" charset="-122"/>
                  </a:rPr>
                  <a:t>The initial Tencent video conference was held to establish a unified UI design style, define the overall design layout, and outline the schedule.</a:t>
                </a:r>
                <a:endParaRPr lang="en-US" altLang="zh-CN" sz="1000" kern="0" dirty="0">
                  <a:solidFill>
                    <a:schemeClr val="bg1"/>
                  </a:solidFill>
                  <a:latin typeface="微软雅黑" panose="020B0503020204020204" charset="-122"/>
                  <a:ea typeface="微软雅黑" panose="020B0503020204020204" charset="-122"/>
                </a:endParaRPr>
              </a:p>
            </p:txBody>
          </p:sp>
          <p:sp>
            <p:nvSpPr>
              <p:cNvPr id="28" name="PA_矩形 8"/>
              <p:cNvSpPr/>
              <p:nvPr>
                <p:custDataLst>
                  <p:tags r:id="rId3"/>
                </p:custDataLst>
              </p:nvPr>
            </p:nvSpPr>
            <p:spPr>
              <a:xfrm>
                <a:off x="4854028" y="1833625"/>
                <a:ext cx="1906569" cy="656843"/>
              </a:xfrm>
              <a:prstGeom prst="rect">
                <a:avLst/>
              </a:prstGeom>
            </p:spPr>
            <p:txBody>
              <a:bodyPr wrap="square">
                <a:spAutoFit/>
              </a:bodyPr>
              <a:lstStyle/>
              <a:p>
                <a:pPr lvl="0" defTabSz="685800">
                  <a:defRPr/>
                </a:pPr>
                <a:r>
                  <a:rPr lang="en-US" altLang="zh-CN" sz="1000" kern="0" dirty="0">
                    <a:solidFill>
                      <a:schemeClr val="bg1"/>
                    </a:solidFill>
                    <a:latin typeface="微软雅黑" panose="020B0503020204020204" charset="-122"/>
                    <a:ea typeface="微软雅黑" panose="020B0503020204020204" charset="-122"/>
                  </a:rPr>
                  <a:t>October 31 to November 1:</a:t>
                </a:r>
                <a:endParaRPr lang="en-US" altLang="zh-CN" sz="1000" kern="0" dirty="0">
                  <a:solidFill>
                    <a:schemeClr val="bg1"/>
                  </a:solidFill>
                  <a:latin typeface="微软雅黑" panose="020B0503020204020204" charset="-122"/>
                  <a:ea typeface="微软雅黑" panose="020B0503020204020204" charset="-122"/>
                </a:endParaRPr>
              </a:p>
              <a:p>
                <a:pPr lvl="0" defTabSz="685800">
                  <a:defRPr/>
                </a:pPr>
                <a:r>
                  <a:rPr lang="en-US" altLang="zh-CN" sz="1000" kern="0" dirty="0">
                    <a:solidFill>
                      <a:schemeClr val="bg1"/>
                    </a:solidFill>
                    <a:latin typeface="微软雅黑" panose="020B0503020204020204" charset="-122"/>
                    <a:ea typeface="微软雅黑" panose="020B0503020204020204" charset="-122"/>
                  </a:rPr>
                  <a:t>The two teams worked independently to fulfill their respective tasks, maintaining online communication throughout the process.</a:t>
                </a:r>
                <a:endParaRPr lang="en-US" altLang="zh-CN" sz="1000" kern="0" dirty="0">
                  <a:solidFill>
                    <a:schemeClr val="bg1"/>
                  </a:solidFill>
                  <a:latin typeface="微软雅黑" panose="020B0503020204020204" charset="-122"/>
                  <a:ea typeface="微软雅黑" panose="020B0503020204020204" charset="-122"/>
                </a:endParaRPr>
              </a:p>
            </p:txBody>
          </p:sp>
        </p:grpSp>
        <p:grpSp>
          <p:nvGrpSpPr>
            <p:cNvPr id="31" name="组合 30"/>
            <p:cNvGrpSpPr/>
            <p:nvPr/>
          </p:nvGrpSpPr>
          <p:grpSpPr>
            <a:xfrm>
              <a:off x="397769" y="5166705"/>
              <a:ext cx="8480814" cy="1317605"/>
              <a:chOff x="322766" y="1705072"/>
              <a:chExt cx="6459331" cy="907877"/>
            </a:xfrm>
          </p:grpSpPr>
          <p:sp>
            <p:nvSpPr>
              <p:cNvPr id="32" name="箭头: 五边形 31"/>
              <p:cNvSpPr/>
              <p:nvPr/>
            </p:nvSpPr>
            <p:spPr>
              <a:xfrm>
                <a:off x="322766" y="1720861"/>
                <a:ext cx="2323762" cy="892088"/>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任意多边形: 形状 32"/>
              <p:cNvSpPr/>
              <p:nvPr/>
            </p:nvSpPr>
            <p:spPr>
              <a:xfrm>
                <a:off x="2412725" y="1720860"/>
                <a:ext cx="2301587" cy="892088"/>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4" name="任意多边形: 形状 33"/>
              <p:cNvSpPr/>
              <p:nvPr/>
            </p:nvSpPr>
            <p:spPr>
              <a:xfrm>
                <a:off x="4480510" y="1720860"/>
                <a:ext cx="2301587" cy="892088"/>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4" name="PA_矩形 8"/>
              <p:cNvSpPr/>
              <p:nvPr>
                <p:custDataLst>
                  <p:tags r:id="rId4"/>
                </p:custDataLst>
              </p:nvPr>
            </p:nvSpPr>
            <p:spPr>
              <a:xfrm>
                <a:off x="341279" y="1705072"/>
                <a:ext cx="2208423" cy="849683"/>
              </a:xfrm>
              <a:prstGeom prst="rect">
                <a:avLst/>
              </a:prstGeom>
            </p:spPr>
            <p:txBody>
              <a:bodyPr wrap="square">
                <a:spAutoFit/>
              </a:bodyPr>
              <a:lstStyle/>
              <a:p>
                <a:pPr lvl="0" algn="ctr" defTabSz="685800">
                  <a:defRPr/>
                </a:pPr>
                <a:r>
                  <a:rPr lang="en-US" altLang="zh-CN" sz="1000" b="0" i="0" dirty="0">
                    <a:solidFill>
                      <a:schemeClr val="bg1"/>
                    </a:solidFill>
                    <a:effectLst/>
                    <a:latin typeface="微软雅黑" panose="020B0503020204020204" charset="-122"/>
                    <a:ea typeface="微软雅黑" panose="020B0503020204020204" charset="-122"/>
                  </a:rPr>
                  <a:t>November </a:t>
                </a:r>
                <a:r>
                  <a:rPr lang="en-US" altLang="zh-CN" sz="1000" dirty="0">
                    <a:solidFill>
                      <a:schemeClr val="bg1"/>
                    </a:solidFill>
                    <a:latin typeface="微软雅黑" panose="020B0503020204020204" charset="-122"/>
                    <a:ea typeface="微软雅黑" panose="020B0503020204020204" charset="-122"/>
                  </a:rPr>
                  <a:t>2:</a:t>
                </a:r>
                <a:endParaRPr lang="en-US" altLang="zh-CN" sz="1000" dirty="0">
                  <a:solidFill>
                    <a:schemeClr val="bg1"/>
                  </a:solidFill>
                  <a:latin typeface="微软雅黑" panose="020B0503020204020204" charset="-122"/>
                  <a:ea typeface="微软雅黑" panose="020B0503020204020204" charset="-122"/>
                </a:endParaRPr>
              </a:p>
              <a:p>
                <a:pPr lvl="0" defTabSz="685800">
                  <a:defRPr/>
                </a:pPr>
                <a:r>
                  <a:rPr lang="en-US" altLang="zh-CN" sz="1000" dirty="0">
                    <a:solidFill>
                      <a:schemeClr val="bg1"/>
                    </a:solidFill>
                    <a:latin typeface="微软雅黑" panose="020B0503020204020204" charset="-122"/>
                    <a:ea typeface="微软雅黑" panose="020B0503020204020204" charset="-122"/>
                  </a:rPr>
                  <a:t>Completion of </a:t>
                </a:r>
                <a:r>
                  <a:rPr lang="en-US" altLang="zh-CN" sz="1000" b="0" i="0" dirty="0">
                    <a:solidFill>
                      <a:schemeClr val="bg1"/>
                    </a:solidFill>
                    <a:effectLst/>
                    <a:latin typeface="微软雅黑" panose="020B0503020204020204" charset="-122"/>
                    <a:ea typeface="微软雅黑" panose="020B0503020204020204" charset="-122"/>
                  </a:rPr>
                  <a:t>all application interfaces (first version), followed by the second Tencent video conference for collaborative modifications, improvements, and finalization of the team logo.</a:t>
                </a:r>
                <a:endParaRPr lang="en-US" altLang="zh-CN" sz="1000" kern="0" dirty="0">
                  <a:solidFill>
                    <a:schemeClr val="bg1"/>
                  </a:solidFill>
                  <a:latin typeface="微软雅黑" panose="020B0503020204020204" charset="-122"/>
                  <a:ea typeface="微软雅黑" panose="020B0503020204020204" charset="-122"/>
                </a:endParaRPr>
              </a:p>
            </p:txBody>
          </p:sp>
          <p:sp>
            <p:nvSpPr>
              <p:cNvPr id="45" name="PA_矩形 8"/>
              <p:cNvSpPr/>
              <p:nvPr>
                <p:custDataLst>
                  <p:tags r:id="rId5"/>
                </p:custDataLst>
              </p:nvPr>
            </p:nvSpPr>
            <p:spPr>
              <a:xfrm>
                <a:off x="2883953" y="1933092"/>
                <a:ext cx="1794585" cy="402214"/>
              </a:xfrm>
              <a:prstGeom prst="rect">
                <a:avLst/>
              </a:prstGeom>
            </p:spPr>
            <p:txBody>
              <a:bodyPr wrap="square">
                <a:spAutoFit/>
              </a:bodyPr>
              <a:lstStyle/>
              <a:p>
                <a:pPr lvl="0" defTabSz="685800">
                  <a:defRPr/>
                </a:pPr>
                <a:r>
                  <a:rPr lang="en-US" altLang="zh-CN" sz="1000" b="0" i="0" dirty="0">
                    <a:solidFill>
                      <a:schemeClr val="bg1"/>
                    </a:solidFill>
                    <a:effectLst/>
                    <a:latin typeface="微软雅黑" panose="020B0503020204020204" charset="-122"/>
                    <a:ea typeface="微软雅黑" panose="020B0503020204020204" charset="-122"/>
                  </a:rPr>
                  <a:t>November 6 to November 8: </a:t>
                </a:r>
                <a:endParaRPr lang="en-US" altLang="zh-CN" sz="1000" b="0" i="0" dirty="0">
                  <a:solidFill>
                    <a:schemeClr val="bg1"/>
                  </a:solidFill>
                  <a:effectLst/>
                  <a:latin typeface="微软雅黑" panose="020B0503020204020204" charset="-122"/>
                  <a:ea typeface="微软雅黑" panose="020B0503020204020204" charset="-122"/>
                </a:endParaRPr>
              </a:p>
              <a:p>
                <a:pPr lvl="0" defTabSz="685800">
                  <a:defRPr/>
                </a:pPr>
                <a:r>
                  <a:rPr lang="en-US" altLang="zh-CN" sz="1000" b="0" i="0" dirty="0">
                    <a:solidFill>
                      <a:schemeClr val="bg1"/>
                    </a:solidFill>
                    <a:effectLst/>
                    <a:latin typeface="微软雅黑" panose="020B0503020204020204" charset="-122"/>
                    <a:ea typeface="微软雅黑" panose="020B0503020204020204" charset="-122"/>
                  </a:rPr>
                  <a:t>Composition of the Interface Prototype Design.</a:t>
                </a:r>
                <a:endParaRPr lang="en-US" altLang="zh-CN" sz="1000" kern="0" dirty="0">
                  <a:solidFill>
                    <a:schemeClr val="bg1"/>
                  </a:solidFill>
                  <a:latin typeface="微软雅黑" panose="020B0503020204020204" charset="-122"/>
                  <a:ea typeface="微软雅黑" panose="020B0503020204020204" charset="-122"/>
                </a:endParaRPr>
              </a:p>
            </p:txBody>
          </p:sp>
          <p:sp>
            <p:nvSpPr>
              <p:cNvPr id="46" name="PA_矩形 8"/>
              <p:cNvSpPr/>
              <p:nvPr>
                <p:custDataLst>
                  <p:tags r:id="rId6"/>
                </p:custDataLst>
              </p:nvPr>
            </p:nvSpPr>
            <p:spPr>
              <a:xfrm>
                <a:off x="4801940" y="1933171"/>
                <a:ext cx="1807405" cy="402214"/>
              </a:xfrm>
              <a:prstGeom prst="rect">
                <a:avLst/>
              </a:prstGeom>
            </p:spPr>
            <p:txBody>
              <a:bodyPr wrap="square">
                <a:spAutoFit/>
              </a:bodyPr>
              <a:lstStyle/>
              <a:p>
                <a:pPr lvl="0" algn="ctr" defTabSz="685800">
                  <a:defRPr/>
                </a:pPr>
                <a:r>
                  <a:rPr lang="en-US" altLang="zh-CN" sz="1000" b="0" i="0" dirty="0">
                    <a:solidFill>
                      <a:schemeClr val="bg1"/>
                    </a:solidFill>
                    <a:effectLst/>
                    <a:latin typeface="微软雅黑" panose="020B0503020204020204" charset="-122"/>
                    <a:ea typeface="微软雅黑" panose="020B0503020204020204" charset="-122"/>
                  </a:rPr>
                  <a:t>November 9 to November 10: </a:t>
                </a:r>
                <a:endParaRPr lang="en-US" altLang="zh-CN" sz="1000" b="0" i="0" dirty="0">
                  <a:solidFill>
                    <a:schemeClr val="bg1"/>
                  </a:solidFill>
                  <a:effectLst/>
                  <a:latin typeface="微软雅黑" panose="020B0503020204020204" charset="-122"/>
                  <a:ea typeface="微软雅黑" panose="020B0503020204020204" charset="-122"/>
                </a:endParaRPr>
              </a:p>
              <a:p>
                <a:pPr lvl="0" algn="ctr" defTabSz="685800">
                  <a:defRPr/>
                </a:pPr>
                <a:r>
                  <a:rPr lang="en-US" altLang="zh-CN" sz="1000" b="0" i="0" dirty="0">
                    <a:solidFill>
                      <a:schemeClr val="bg1"/>
                    </a:solidFill>
                    <a:effectLst/>
                    <a:latin typeface="微软雅黑" panose="020B0503020204020204" charset="-122"/>
                    <a:ea typeface="微软雅黑" panose="020B0503020204020204" charset="-122"/>
                  </a:rPr>
                  <a:t>Compilation of the blog on CSDN and creation of the PPT.</a:t>
                </a:r>
                <a:endParaRPr lang="en-US" altLang="zh-CN" sz="1000" kern="0" dirty="0">
                  <a:solidFill>
                    <a:schemeClr val="bg1"/>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8823325" cy="1507490"/>
          </a:xfrm>
          <a:prstGeom prst="rect">
            <a:avLst/>
          </a:prstGeom>
        </p:spPr>
        <p:txBody>
          <a:bodyPr wrap="square">
            <a:noAutofit/>
          </a:bodyPr>
          <a:lstStyle/>
          <a:p>
            <a:pPr algn="l"/>
            <a:r>
              <a:rPr lang="en-US" altLang="zh-CN" sz="3600" b="1" kern="0" dirty="0">
                <a:solidFill>
                  <a:srgbClr val="4D4D4D"/>
                </a:solidFill>
                <a:latin typeface="+mj-ea"/>
                <a:ea typeface="+mj-ea"/>
              </a:rPr>
              <a:t>Interface Prototype Design</a:t>
            </a:r>
            <a:endParaRPr lang="en-US" altLang="zh-CN" sz="3600" b="1" kern="0" dirty="0">
              <a:solidFill>
                <a:srgbClr val="4D4D4D"/>
              </a:solidFill>
              <a:latin typeface="+mj-ea"/>
              <a:ea typeface="+mj-ea"/>
            </a:endParaRPr>
          </a:p>
        </p:txBody>
      </p:sp>
      <p:sp>
        <p:nvSpPr>
          <p:cNvPr id="18" name="PA_矩形 8"/>
          <p:cNvSpPr/>
          <p:nvPr>
            <p:custDataLst>
              <p:tags r:id="rId2"/>
            </p:custDataLst>
          </p:nvPr>
        </p:nvSpPr>
        <p:spPr>
          <a:xfrm>
            <a:off x="353696" y="1325245"/>
            <a:ext cx="1675765" cy="922020"/>
          </a:xfrm>
          <a:prstGeom prst="rect">
            <a:avLst/>
          </a:prstGeom>
        </p:spPr>
        <p:txBody>
          <a:bodyPr wrap="square">
            <a:spAutoFit/>
          </a:bodyPr>
          <a:lstStyle/>
          <a:p>
            <a:pPr defTabSz="914400"/>
            <a:r>
              <a:rPr lang="en-US" altLang="zh-CN" sz="5400" b="1" kern="0" dirty="0">
                <a:solidFill>
                  <a:srgbClr val="4D4D4D"/>
                </a:solidFill>
                <a:latin typeface="+mj-ea"/>
                <a:ea typeface="+mj-ea"/>
              </a:rPr>
              <a:t>04</a:t>
            </a:r>
            <a:endParaRPr lang="en-US" altLang="zh-CN" sz="5400" b="1" kern="0" dirty="0">
              <a:solidFill>
                <a:srgbClr val="4D4D4D"/>
              </a:solidFill>
              <a:latin typeface="+mj-ea"/>
              <a:ea typeface="+mj-ea"/>
            </a:endParaRPr>
          </a:p>
        </p:txBody>
      </p:sp>
      <p:sp>
        <p:nvSpPr>
          <p:cNvPr id="19" name="矩形: 圆角 18"/>
          <p:cNvSpPr/>
          <p:nvPr/>
        </p:nvSpPr>
        <p:spPr>
          <a:xfrm>
            <a:off x="417097" y="354095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FOUR</a:t>
            </a:r>
            <a:endParaRPr lang="zh-CN" altLang="en-US" sz="12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6841" y="848121"/>
            <a:ext cx="8870315" cy="36328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1"/>
            </p:custDataLst>
          </p:nvPr>
        </p:nvSpPr>
        <p:spPr>
          <a:xfrm>
            <a:off x="4022267" y="1712388"/>
            <a:ext cx="4877987" cy="2661920"/>
          </a:xfrm>
          <a:prstGeom prst="rect">
            <a:avLst/>
          </a:prstGeom>
        </p:spPr>
        <p:txBody>
          <a:bodyPr wrap="square">
            <a:noAutofit/>
          </a:bodyPr>
          <a:lstStyle/>
          <a:p>
            <a:pPr defTabSz="685800">
              <a:lnSpc>
                <a:spcPct val="150000"/>
              </a:lnSpc>
              <a:buClr>
                <a:srgbClr val="E7E6E6">
                  <a:lumMod val="10000"/>
                </a:srgbClr>
              </a:buClr>
              <a:defRPr/>
            </a:pPr>
            <a:r>
              <a:rPr kumimoji="0" lang="en-US" altLang="zh-CN" sz="1400" b="0" i="0" u="none" strike="noStrike" cap="none" spc="0" normalizeH="0" baseline="0" dirty="0">
                <a:solidFill>
                  <a:schemeClr val="bg1"/>
                </a:solidFill>
                <a:ea typeface="微软雅黑" panose="020B0503020204020204" charset="-122"/>
                <a:cs typeface="+mn-ea"/>
                <a:sym typeface="+mn-lt"/>
              </a:rPr>
              <a:t>In the realm of UI design, our team extensively employs specialized prototype design tools to construct frameworks and efficiently leverage resources. The primary tools selected for this purpose are Instant Design and </a:t>
            </a:r>
            <a:r>
              <a:rPr kumimoji="0" lang="en-US" altLang="zh-CN" sz="1400" b="0" i="0" u="none" strike="noStrike" cap="none" spc="0" normalizeH="0" baseline="0" dirty="0" err="1">
                <a:solidFill>
                  <a:schemeClr val="bg1"/>
                </a:solidFill>
                <a:ea typeface="微软雅黑" panose="020B0503020204020204" charset="-122"/>
                <a:cs typeface="+mn-ea"/>
                <a:sym typeface="+mn-lt"/>
              </a:rPr>
              <a:t>Mockplus</a:t>
            </a:r>
            <a:r>
              <a:rPr kumimoji="0" lang="en-US" altLang="zh-CN" sz="1400" b="0" i="0" u="none" strike="noStrike" cap="none" spc="0" normalizeH="0" baseline="0" dirty="0">
                <a:solidFill>
                  <a:schemeClr val="bg1"/>
                </a:solidFill>
                <a:ea typeface="微软雅黑" panose="020B0503020204020204" charset="-122"/>
                <a:cs typeface="+mn-ea"/>
                <a:sym typeface="+mn-lt"/>
              </a:rPr>
              <a:t>. Additionally, we source relevant materials, including downloads from </a:t>
            </a:r>
            <a:r>
              <a:rPr kumimoji="0" lang="en-US" altLang="zh-CN" sz="1400" b="0" i="0" u="none" strike="noStrike" cap="none" spc="0" normalizeH="0" baseline="0" dirty="0" err="1">
                <a:solidFill>
                  <a:schemeClr val="bg1"/>
                </a:solidFill>
                <a:ea typeface="微软雅黑" panose="020B0503020204020204" charset="-122"/>
                <a:cs typeface="+mn-ea"/>
                <a:sym typeface="+mn-lt"/>
              </a:rPr>
              <a:t>Iconfont</a:t>
            </a:r>
            <a:r>
              <a:rPr kumimoji="0" lang="en-US" altLang="zh-CN" sz="1400" b="0" i="0" u="none" strike="noStrike" cap="none" spc="0" normalizeH="0" baseline="0" dirty="0">
                <a:solidFill>
                  <a:schemeClr val="bg1"/>
                </a:solidFill>
                <a:ea typeface="微软雅黑" panose="020B0503020204020204" charset="-122"/>
                <a:cs typeface="+mn-ea"/>
                <a:sym typeface="+mn-lt"/>
              </a:rPr>
              <a:t>, with a minor portion of fonts crafted using Blender modeling.</a:t>
            </a:r>
            <a:endParaRPr kumimoji="0" lang="en-US" altLang="zh-CN" sz="2000" b="0" i="0" u="none" strike="noStrike" cap="none" spc="0" normalizeH="0" baseline="0" dirty="0">
              <a:solidFill>
                <a:schemeClr val="bg1"/>
              </a:solidFill>
              <a:ea typeface="微软雅黑" panose="020B0503020204020204" charset="-122"/>
              <a:cs typeface="+mn-ea"/>
              <a:sym typeface="+mn-lt"/>
            </a:endParaRPr>
          </a:p>
        </p:txBody>
      </p:sp>
      <p:sp>
        <p:nvSpPr>
          <p:cNvPr id="22" name="PA_矩形 8"/>
          <p:cNvSpPr/>
          <p:nvPr>
            <p:custDataLst>
              <p:tags r:id="rId2"/>
            </p:custDataLst>
          </p:nvPr>
        </p:nvSpPr>
        <p:spPr>
          <a:xfrm>
            <a:off x="4405135" y="1211166"/>
            <a:ext cx="3805270" cy="525145"/>
          </a:xfrm>
          <a:prstGeom prst="rect">
            <a:avLst/>
          </a:prstGeom>
        </p:spPr>
        <p:txBody>
          <a:bodyPr wrap="square">
            <a:noAutofit/>
          </a:bodyPr>
          <a:lstStyle/>
          <a:p>
            <a:pPr lvl="0" algn="ctr" defTabSz="685800">
              <a:defRPr/>
            </a:pPr>
            <a:r>
              <a:rPr lang="en-US" altLang="zh-CN" sz="2000" kern="0" dirty="0">
                <a:solidFill>
                  <a:schemeClr val="bg1"/>
                </a:solidFill>
                <a:latin typeface="+mj-lt"/>
                <a:ea typeface="微软雅黑" panose="020B0503020204020204" charset="-122"/>
              </a:rPr>
              <a:t>Interface Prototype Design</a:t>
            </a:r>
            <a:endParaRPr lang="en-US" altLang="zh-CN" sz="2000" kern="0" dirty="0">
              <a:solidFill>
                <a:schemeClr val="bg1"/>
              </a:solidFill>
              <a:latin typeface="+mj-lt"/>
              <a:ea typeface="微软雅黑" panose="020B0503020204020204" charset="-122"/>
            </a:endParaRPr>
          </a:p>
        </p:txBody>
      </p:sp>
      <p:pic>
        <p:nvPicPr>
          <p:cNvPr id="3" name="图形 2" descr="孩子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6787" y="1724613"/>
            <a:ext cx="1880328" cy="18803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98878" y="510392"/>
            <a:ext cx="6525686" cy="3260594"/>
            <a:chOff x="110954" y="1299608"/>
            <a:chExt cx="16051780" cy="7990499"/>
          </a:xfrm>
        </p:grpSpPr>
        <p:sp>
          <p:nvSpPr>
            <p:cNvPr id="50" name="TextBox 30"/>
            <p:cNvSpPr txBox="1"/>
            <p:nvPr/>
          </p:nvSpPr>
          <p:spPr>
            <a:xfrm>
              <a:off x="110954" y="1299608"/>
              <a:ext cx="11682145" cy="1153106"/>
            </a:xfrm>
            <a:prstGeom prst="rect">
              <a:avLst/>
            </a:prstGeom>
            <a:noFill/>
          </p:spPr>
          <p:txBody>
            <a:bodyPr wrap="square" rtlCol="0">
              <a:noAutofit/>
            </a:bodyPr>
            <a:lstStyle/>
            <a:p>
              <a:pPr indent="457200" algn="just" defTabSz="609600">
                <a:lnSpc>
                  <a:spcPct val="130000"/>
                </a:lnSpc>
              </a:pPr>
              <a:r>
                <a:rPr lang="en-US" altLang="zh-CN" sz="1400" b="1" i="0" dirty="0">
                  <a:solidFill>
                    <a:srgbClr val="3D3D3D"/>
                  </a:solidFill>
                  <a:effectLst/>
                  <a:latin typeface="微软雅黑" panose="020B0503020204020204" charset="-122"/>
                  <a:ea typeface="微软雅黑" panose="020B0503020204020204" charset="-122"/>
                </a:rPr>
                <a:t>Prototype Design Process and Outcomes:</a:t>
              </a:r>
              <a:endParaRPr sz="1400" b="1" kern="0" spc="300" dirty="0">
                <a:solidFill>
                  <a:srgbClr val="4D4D4D"/>
                </a:solidFill>
                <a:latin typeface="微软雅黑" panose="020B0503020204020204" charset="-122"/>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4" name="文本框 3"/>
          <p:cNvSpPr txBox="1"/>
          <p:nvPr/>
        </p:nvSpPr>
        <p:spPr>
          <a:xfrm>
            <a:off x="491490" y="1020445"/>
            <a:ext cx="3192236" cy="4004945"/>
          </a:xfrm>
          <a:prstGeom prst="rect">
            <a:avLst/>
          </a:prstGeom>
          <a:noFill/>
        </p:spPr>
        <p:txBody>
          <a:bodyPr wrap="square" rtlCol="0" anchor="t">
            <a:spAutoFit/>
          </a:bodyPr>
          <a:lstStyle/>
          <a:p>
            <a:pPr indent="457200" algn="just" defTabSz="609600">
              <a:lnSpc>
                <a:spcPct val="130000"/>
              </a:lnSpc>
            </a:pPr>
            <a:r>
              <a:rPr lang="en-US" altLang="zh-CN" sz="1400" b="0" i="0" dirty="0">
                <a:solidFill>
                  <a:srgbClr val="00B0F0"/>
                </a:solidFill>
                <a:effectLst/>
                <a:latin typeface="微软雅黑" panose="020B0503020204020204" charset="-122"/>
                <a:ea typeface="微软雅黑" panose="020B0503020204020204" charset="-122"/>
              </a:rPr>
              <a:t>The subsequent sections will showcase the prototype design based on the distinct functional blocks outlined in the Software Requirements Specification.</a:t>
            </a:r>
            <a:r>
              <a:rPr lang="en-US" altLang="zh-CN" sz="1400" b="0" i="0" dirty="0">
                <a:solidFill>
                  <a:srgbClr val="3D3D3D"/>
                </a:solidFill>
                <a:effectLst/>
                <a:latin typeface="微软雅黑" panose="020B0503020204020204" charset="-122"/>
                <a:ea typeface="微软雅黑" panose="020B0503020204020204" charset="-122"/>
              </a:rPr>
              <a:t> We will provide detailed insights into the main page, login/register page, pages corresponding to the three key functions, and the user center page. The exploration will unfold sequentially within each functional block, following the order of "</a:t>
            </a:r>
            <a:r>
              <a:rPr lang="en-US" altLang="zh-CN" sz="1400" b="0" i="0" dirty="0">
                <a:solidFill>
                  <a:srgbClr val="FF0000"/>
                </a:solidFill>
                <a:effectLst/>
                <a:latin typeface="微软雅黑" panose="020B0503020204020204" charset="-122"/>
                <a:ea typeface="微软雅黑" panose="020B0503020204020204" charset="-122"/>
              </a:rPr>
              <a:t>results of prototype design - process of design (difficulties).</a:t>
            </a:r>
            <a:r>
              <a:rPr lang="en-US" altLang="zh-CN" sz="1400" b="0" i="0" dirty="0">
                <a:solidFill>
                  <a:srgbClr val="3D3D3D"/>
                </a:solidFill>
                <a:effectLst/>
                <a:latin typeface="微软雅黑" panose="020B0503020204020204" charset="-122"/>
                <a:ea typeface="微软雅黑" panose="020B0503020204020204" charset="-122"/>
              </a:rPr>
              <a:t>"</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7" name="图片 6"/>
          <p:cNvPicPr>
            <a:picLocks noChangeAspect="1"/>
          </p:cNvPicPr>
          <p:nvPr/>
        </p:nvPicPr>
        <p:blipFill>
          <a:blip r:embed="rId1"/>
          <a:stretch>
            <a:fillRect/>
          </a:stretch>
        </p:blipFill>
        <p:spPr>
          <a:xfrm>
            <a:off x="3916190" y="2735241"/>
            <a:ext cx="4605401" cy="1823511"/>
          </a:xfrm>
          <a:prstGeom prst="rect">
            <a:avLst/>
          </a:prstGeom>
        </p:spPr>
      </p:pic>
      <p:pic>
        <p:nvPicPr>
          <p:cNvPr id="8" name="https://photo-static-api.fotomore.com/creative/vcg/400/new/VCG211351645559.jpg?uid=386&amp;timestamp=1698855576&amp;sign=303ade27a7390faf3dba6bbf9d43db54" descr="templates\picture_hover\&amp;pky250_sjzg_VCG211351645559&amp;"/>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804320" y="125730"/>
            <a:ext cx="2530475" cy="2530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94138" y="904512"/>
            <a:ext cx="5932670" cy="2866474"/>
            <a:chOff x="1569645" y="2265448"/>
            <a:chExt cx="14593089" cy="7024659"/>
          </a:xfrm>
        </p:grpSpPr>
        <p:sp>
          <p:nvSpPr>
            <p:cNvPr id="49" name="文本框 48"/>
            <p:cNvSpPr txBox="1"/>
            <p:nvPr/>
          </p:nvSpPr>
          <p:spPr>
            <a:xfrm>
              <a:off x="1569645" y="2265448"/>
              <a:ext cx="13303240"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1</a:t>
              </a:r>
              <a:r>
                <a:rPr lang="zh-CN" altLang="en-US" sz="2000" kern="0" dirty="0">
                  <a:solidFill>
                    <a:srgbClr val="4D4D4D"/>
                  </a:solidFill>
                  <a:latin typeface="+mj-lt"/>
                  <a:sym typeface="+mn-ea"/>
                </a:rPr>
                <a:t>.1 </a:t>
              </a:r>
              <a:r>
                <a:rPr lang="en-US" altLang="zh-CN" sz="2000" kern="0" dirty="0">
                  <a:solidFill>
                    <a:srgbClr val="4D4D4D"/>
                  </a:solidFill>
                  <a:latin typeface="+mj-lt"/>
                  <a:sym typeface="+mn-ea"/>
                </a:rPr>
                <a:t>Results</a:t>
              </a:r>
              <a:endParaRPr lang="zh-CN" altLang="en-US" sz="2000" kern="0" dirty="0">
                <a:solidFill>
                  <a:srgbClr val="4D4D4D"/>
                </a:solidFill>
                <a:latin typeface="+mj-lt"/>
                <a:sym typeface="+mn-ea"/>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493976" y="1490345"/>
            <a:ext cx="4767089" cy="3055531"/>
          </a:xfrm>
          <a:prstGeom prst="rect">
            <a:avLst/>
          </a:prstGeom>
          <a:noFill/>
        </p:spPr>
        <p:txBody>
          <a:bodyPr wrap="square" rtlCol="0">
            <a:noAutofit/>
          </a:bodyPr>
          <a:lstStyle/>
          <a:p>
            <a:pPr indent="457200" algn="just" defTabSz="609600">
              <a:lnSpc>
                <a:spcPct val="130000"/>
              </a:lnSpc>
            </a:pPr>
            <a:r>
              <a:rPr lang="en-US" altLang="zh-CN" sz="1400" b="0" i="0" dirty="0">
                <a:solidFill>
                  <a:srgbClr val="00B0F0"/>
                </a:solidFill>
                <a:effectLst/>
                <a:latin typeface="微软雅黑" panose="020B0503020204020204" charset="-122"/>
                <a:ea typeface="微软雅黑" panose="020B0503020204020204" charset="-122"/>
              </a:rPr>
              <a:t>This is the first page users encounter upon opening the software, and it will automatically disappear after displaying for 3 seconds, transitioning to the login interface.</a:t>
            </a:r>
            <a:r>
              <a:rPr lang="en-US" altLang="zh-CN" sz="1400" b="0" i="0" dirty="0">
                <a:solidFill>
                  <a:srgbClr val="3D3D3D"/>
                </a:solidFill>
                <a:effectLst/>
                <a:latin typeface="微软雅黑" panose="020B0503020204020204" charset="-122"/>
                <a:ea typeface="微软雅黑" panose="020B0503020204020204" charset="-122"/>
              </a:rPr>
              <a:t> The cover showcases the product name and the creative team against a green background adorned with the product logo. This reflects our team's emphasis on </a:t>
            </a:r>
            <a:r>
              <a:rPr lang="en-US" altLang="zh-CN" sz="1400" b="0" i="0" dirty="0">
                <a:solidFill>
                  <a:srgbClr val="FF0000"/>
                </a:solidFill>
                <a:effectLst/>
                <a:latin typeface="微软雅黑" panose="020B0503020204020204" charset="-122"/>
                <a:ea typeface="微软雅黑" panose="020B0503020204020204" charset="-122"/>
              </a:rPr>
              <a:t>user-friendliness during the design of this software</a:t>
            </a:r>
            <a:r>
              <a:rPr lang="en-US" altLang="zh-CN" sz="1400" b="0" i="0" dirty="0">
                <a:solidFill>
                  <a:srgbClr val="3D3D3D"/>
                </a:solidFill>
                <a:effectLst/>
                <a:latin typeface="微软雅黑" panose="020B0503020204020204" charset="-122"/>
                <a:ea typeface="微软雅黑" panose="020B0503020204020204" charset="-122"/>
              </a:rPr>
              <a:t>, </a:t>
            </a:r>
            <a:r>
              <a:rPr lang="en-US" altLang="zh-CN" sz="1400" b="0" i="0" dirty="0">
                <a:solidFill>
                  <a:srgbClr val="FF0000"/>
                </a:solidFill>
                <a:effectLst/>
                <a:latin typeface="微软雅黑" panose="020B0503020204020204" charset="-122"/>
                <a:ea typeface="微软雅黑" panose="020B0503020204020204" charset="-122"/>
              </a:rPr>
              <a:t>establishing a fresh, minimalist</a:t>
            </a:r>
            <a:r>
              <a:rPr lang="en-US" altLang="zh-CN" sz="1400" b="0" i="0" dirty="0">
                <a:solidFill>
                  <a:srgbClr val="3D3D3D"/>
                </a:solidFill>
                <a:effectLst/>
                <a:latin typeface="微软雅黑" panose="020B0503020204020204" charset="-122"/>
                <a:ea typeface="微软雅黑" panose="020B0503020204020204" charset="-122"/>
              </a:rPr>
              <a:t>, </a:t>
            </a:r>
            <a:r>
              <a:rPr lang="en-US" altLang="zh-CN" sz="1400" b="0" i="0" dirty="0">
                <a:solidFill>
                  <a:srgbClr val="FF0000"/>
                </a:solidFill>
                <a:effectLst/>
                <a:latin typeface="微软雅黑" panose="020B0503020204020204" charset="-122"/>
                <a:ea typeface="微软雅黑" panose="020B0503020204020204" charset="-122"/>
              </a:rPr>
              <a:t>and lively color scheme for the entire application</a:t>
            </a:r>
            <a:r>
              <a:rPr lang="en-US" altLang="zh-CN" sz="1400" b="0" i="0" dirty="0">
                <a:solidFill>
                  <a:srgbClr val="3D3D3D"/>
                </a:solidFill>
                <a:effectLst/>
                <a:latin typeface="微软雅黑" panose="020B0503020204020204" charset="-122"/>
                <a:ea typeface="微软雅黑" panose="020B0503020204020204" charset="-122"/>
              </a:rPr>
              <a:t>.</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pic>
        <p:nvPicPr>
          <p:cNvPr id="2" name="图片 1" descr="IMG_256"/>
          <p:cNvPicPr>
            <a:picLocks noChangeAspect="1"/>
          </p:cNvPicPr>
          <p:nvPr/>
        </p:nvPicPr>
        <p:blipFill>
          <a:blip r:embed="rId2"/>
          <a:srcRect l="18245" t="4833" r="16913" b="10196"/>
          <a:stretch>
            <a:fillRect/>
          </a:stretch>
        </p:blipFill>
        <p:spPr>
          <a:xfrm>
            <a:off x="6490335" y="716915"/>
            <a:ext cx="2007870" cy="4321810"/>
          </a:xfrm>
          <a:prstGeom prst="rect">
            <a:avLst/>
          </a:prstGeom>
          <a:noFill/>
          <a:ln w="9525">
            <a:noFill/>
          </a:ln>
        </p:spPr>
      </p:pic>
      <p:sp>
        <p:nvSpPr>
          <p:cNvPr id="4" name="文本框 3"/>
          <p:cNvSpPr txBox="1"/>
          <p:nvPr>
            <p:custDataLst>
              <p:tags r:id="rId3"/>
            </p:custDataLst>
          </p:nvPr>
        </p:nvSpPr>
        <p:spPr>
          <a:xfrm>
            <a:off x="408940" y="318135"/>
            <a:ext cx="8390890" cy="460375"/>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endParaRPr kern="0" dirty="0">
              <a:solidFill>
                <a:srgbClr val="4D4D4D"/>
              </a:solidFill>
              <a:latin typeface="+mj-l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3202305" y="925195"/>
            <a:ext cx="2765425" cy="4081145"/>
          </a:xfrm>
          <a:prstGeom prst="roundRect">
            <a:avLst/>
          </a:prstGeom>
          <a:solidFill>
            <a:schemeClr val="bg2">
              <a:lumMod val="9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6187440" y="924560"/>
            <a:ext cx="2573655" cy="4081145"/>
          </a:xfrm>
          <a:prstGeom prst="roundRect">
            <a:avLst/>
          </a:prstGeom>
          <a:solidFill>
            <a:schemeClr val="bg2">
              <a:lumMod val="9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494030" y="925195"/>
            <a:ext cx="2608580" cy="4080510"/>
          </a:xfrm>
          <a:prstGeom prst="roundRect">
            <a:avLst/>
          </a:prstGeom>
          <a:solidFill>
            <a:schemeClr val="bg2">
              <a:lumMod val="9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278238" y="224699"/>
            <a:ext cx="6148570" cy="3546287"/>
            <a:chOff x="1038578" y="599480"/>
            <a:chExt cx="15124156" cy="8690627"/>
          </a:xfrm>
        </p:grpSpPr>
        <p:sp>
          <p:nvSpPr>
            <p:cNvPr id="49" name="文本框 48"/>
            <p:cNvSpPr txBox="1"/>
            <p:nvPr/>
          </p:nvSpPr>
          <p:spPr>
            <a:xfrm>
              <a:off x="1038578" y="599480"/>
              <a:ext cx="13303240"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1</a:t>
              </a:r>
              <a:r>
                <a:rPr lang="zh-CN" altLang="en-US" sz="2000" kern="0" dirty="0">
                  <a:solidFill>
                    <a:srgbClr val="4D4D4D"/>
                  </a:solidFill>
                  <a:latin typeface="+mj-lt"/>
                  <a:sym typeface="+mn-ea"/>
                </a:rPr>
                <a:t>.</a:t>
              </a:r>
              <a:r>
                <a:rPr lang="en-US" altLang="zh-CN" sz="2000" kern="0" dirty="0">
                  <a:solidFill>
                    <a:srgbClr val="4D4D4D"/>
                  </a:solidFill>
                  <a:latin typeface="+mj-lt"/>
                  <a:sym typeface="+mn-ea"/>
                </a:rPr>
                <a:t>2</a:t>
              </a:r>
              <a:r>
                <a:rPr lang="zh-CN" altLang="en-US" sz="2000" kern="0" dirty="0">
                  <a:solidFill>
                    <a:srgbClr val="4D4D4D"/>
                  </a:solidFill>
                  <a:latin typeface="+mj-lt"/>
                  <a:sym typeface="+mn-ea"/>
                </a:rPr>
                <a:t> </a:t>
              </a:r>
              <a:r>
                <a:rPr lang="en-US" altLang="zh-CN" sz="2000" kern="0" dirty="0">
                  <a:solidFill>
                    <a:srgbClr val="4D4D4D"/>
                  </a:solidFill>
                  <a:latin typeface="+mj-lt"/>
                  <a:sym typeface="+mn-ea"/>
                </a:rPr>
                <a:t>Process</a:t>
              </a:r>
              <a:endParaRPr lang="zh-CN" altLang="en-US" sz="2000" kern="0" dirty="0">
                <a:solidFill>
                  <a:srgbClr val="4D4D4D"/>
                </a:solidFill>
                <a:latin typeface="+mj-lt"/>
                <a:sym typeface="+mn-ea"/>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608330" y="1141095"/>
            <a:ext cx="2386965" cy="3544570"/>
          </a:xfrm>
          <a:prstGeom prst="rect">
            <a:avLst/>
          </a:prstGeom>
          <a:noFill/>
        </p:spPr>
        <p:txBody>
          <a:bodyPr wrap="square" rtlCol="0">
            <a:noAutofit/>
          </a:bodyPr>
          <a:lstStyle/>
          <a:p>
            <a:pPr algn="l"/>
            <a:r>
              <a:rPr lang="en-US" altLang="zh-CN" sz="1400" b="1" i="0" dirty="0">
                <a:solidFill>
                  <a:srgbClr val="4F4F4F"/>
                </a:solidFill>
                <a:effectLst/>
                <a:latin typeface="微软雅黑" panose="020B0503020204020204" charset="-122"/>
                <a:ea typeface="微软雅黑" panose="020B0503020204020204" charset="-122"/>
              </a:rPr>
              <a:t>Difficulty Description:</a:t>
            </a:r>
            <a:endParaRPr lang="en-US" altLang="zh-CN" sz="1400" i="0" dirty="0">
              <a:solidFill>
                <a:srgbClr val="3D3D3D"/>
              </a:solidFill>
              <a:effectLst/>
              <a:latin typeface="微软雅黑" panose="020B0503020204020204" charset="-122"/>
              <a:ea typeface="微软雅黑" panose="020B0503020204020204" charset="-122"/>
            </a:endParaRPr>
          </a:p>
          <a:p>
            <a:pPr algn="just"/>
            <a:r>
              <a:rPr lang="en-US" altLang="zh-CN" sz="1200" b="0" i="0" dirty="0">
                <a:solidFill>
                  <a:srgbClr val="00B0F0"/>
                </a:solidFill>
                <a:effectLst/>
                <a:latin typeface="微软雅黑" panose="020B0503020204020204" charset="-122"/>
                <a:ea typeface="微软雅黑" panose="020B0503020204020204" charset="-122"/>
              </a:rPr>
              <a:t>During the process of designing the software logo, our team encountered several challenges. </a:t>
            </a:r>
            <a:r>
              <a:rPr lang="en-US" altLang="zh-CN" sz="1200" b="0" i="0" dirty="0">
                <a:solidFill>
                  <a:srgbClr val="FF0000"/>
                </a:solidFill>
                <a:effectLst/>
                <a:latin typeface="微软雅黑" panose="020B0503020204020204" charset="-122"/>
                <a:ea typeface="微软雅黑" panose="020B0503020204020204" charset="-122"/>
              </a:rPr>
              <a:t>Firstly</a:t>
            </a:r>
            <a:r>
              <a:rPr lang="en-US" altLang="zh-CN" sz="1200" b="0" i="0" dirty="0">
                <a:solidFill>
                  <a:srgbClr val="3D3D3D"/>
                </a:solidFill>
                <a:effectLst/>
                <a:latin typeface="微软雅黑" panose="020B0503020204020204" charset="-122"/>
                <a:ea typeface="微软雅黑" panose="020B0503020204020204" charset="-122"/>
              </a:rPr>
              <a:t>, </a:t>
            </a:r>
            <a:r>
              <a:rPr lang="en-US" altLang="zh-CN" sz="1200" b="0" i="0" dirty="0">
                <a:solidFill>
                  <a:srgbClr val="4D4D4D"/>
                </a:solidFill>
                <a:effectLst/>
                <a:latin typeface="微软雅黑" panose="020B0503020204020204" charset="-122"/>
                <a:ea typeface="微软雅黑" panose="020B0503020204020204" charset="-122"/>
              </a:rPr>
              <a:t>there was no dedicated member within the team for designing the software logo, and the pr</a:t>
            </a:r>
            <a:r>
              <a:rPr lang="en-US" altLang="zh-CN" sz="1200" b="0" i="0" dirty="0">
                <a:solidFill>
                  <a:srgbClr val="3D3D3D"/>
                </a:solidFill>
                <a:effectLst/>
                <a:latin typeface="微软雅黑" panose="020B0503020204020204" charset="-122"/>
                <a:ea typeface="微软雅黑" panose="020B0503020204020204" charset="-122"/>
              </a:rPr>
              <a:t>im</a:t>
            </a:r>
            <a:r>
              <a:rPr lang="en-US" altLang="zh-CN" sz="1200" b="0" i="0" dirty="0">
                <a:solidFill>
                  <a:srgbClr val="4D4D4D"/>
                </a:solidFill>
                <a:effectLst/>
                <a:latin typeface="微软雅黑" panose="020B0503020204020204" charset="-122"/>
                <a:ea typeface="微软雅黑" panose="020B0503020204020204" charset="-122"/>
              </a:rPr>
              <a:t>ary cartoon pattern or </a:t>
            </a:r>
            <a:r>
              <a:rPr lang="en-US" altLang="zh-CN" sz="1200" b="0" i="0" dirty="0">
                <a:solidFill>
                  <a:srgbClr val="3D3D3D"/>
                </a:solidFill>
                <a:effectLst/>
                <a:latin typeface="微软雅黑" panose="020B0503020204020204" charset="-122"/>
                <a:ea typeface="微软雅黑" panose="020B0503020204020204" charset="-122"/>
              </a:rPr>
              <a:t>image </a:t>
            </a:r>
            <a:r>
              <a:rPr lang="en-US" altLang="zh-CN" sz="1200" b="0" i="0" dirty="0">
                <a:solidFill>
                  <a:srgbClr val="4D4D4D"/>
                </a:solidFill>
                <a:effectLst/>
                <a:latin typeface="微软雅黑" panose="020B0503020204020204" charset="-122"/>
                <a:ea typeface="微软雅黑" panose="020B0503020204020204" charset="-122"/>
              </a:rPr>
              <a:t>for the software was not determined in the early stages of the pro</a:t>
            </a:r>
            <a:r>
              <a:rPr lang="en-US" altLang="zh-CN" sz="1200" b="0" i="0" dirty="0">
                <a:solidFill>
                  <a:srgbClr val="3D3D3D"/>
                </a:solidFill>
                <a:effectLst/>
                <a:latin typeface="微软雅黑" panose="020B0503020204020204" charset="-122"/>
                <a:ea typeface="微软雅黑" panose="020B0503020204020204" charset="-122"/>
              </a:rPr>
              <a:t>ject. T</a:t>
            </a:r>
            <a:r>
              <a:rPr lang="en-US" altLang="zh-CN" sz="1200" b="0" i="0" dirty="0">
                <a:solidFill>
                  <a:srgbClr val="4D4D4D"/>
                </a:solidFill>
                <a:effectLst/>
                <a:latin typeface="微软雅黑" panose="020B0503020204020204" charset="-122"/>
                <a:ea typeface="微软雅黑" panose="020B0503020204020204" charset="-122"/>
              </a:rPr>
              <a:t>his resulted in the later creation of the software logo, where we had to refer back to the </a:t>
            </a:r>
            <a:r>
              <a:rPr lang="en-US" altLang="zh-CN" sz="1200" b="0" i="0" dirty="0">
                <a:solidFill>
                  <a:srgbClr val="3D3D3D"/>
                </a:solidFill>
                <a:effectLst/>
                <a:latin typeface="微软雅黑" panose="020B0503020204020204" charset="-122"/>
                <a:ea typeface="微软雅黑" panose="020B0503020204020204" charset="-122"/>
              </a:rPr>
              <a:t>already </a:t>
            </a:r>
            <a:r>
              <a:rPr lang="en-US" altLang="zh-CN" sz="1200" b="0" i="0" dirty="0">
                <a:solidFill>
                  <a:srgbClr val="4D4D4D"/>
                </a:solidFill>
                <a:effectLst/>
                <a:latin typeface="微软雅黑" panose="020B0503020204020204" charset="-122"/>
                <a:ea typeface="微软雅黑" panose="020B0503020204020204" charset="-122"/>
              </a:rPr>
              <a:t>completed </a:t>
            </a:r>
            <a:r>
              <a:rPr lang="en-US" altLang="zh-CN" sz="1200" b="0" i="0" dirty="0">
                <a:solidFill>
                  <a:srgbClr val="FF0000"/>
                </a:solidFill>
                <a:effectLst/>
                <a:latin typeface="微软雅黑" panose="020B0503020204020204" charset="-122"/>
                <a:ea typeface="微软雅黑" panose="020B0503020204020204" charset="-122"/>
              </a:rPr>
              <a:t>pages</a:t>
            </a:r>
            <a:r>
              <a:rPr lang="en-US" altLang="zh-CN" sz="1200" b="0" i="0" dirty="0">
                <a:solidFill>
                  <a:srgbClr val="4D4D4D"/>
                </a:solidFill>
                <a:effectLst/>
                <a:latin typeface="微软雅黑" panose="020B0503020204020204" charset="-122"/>
                <a:ea typeface="微软雅黑" panose="020B0503020204020204" charset="-122"/>
              </a:rPr>
              <a:t> and determine the </a:t>
            </a:r>
            <a:r>
              <a:rPr lang="en-US" altLang="zh-CN" sz="1200" b="0" i="0" dirty="0">
                <a:solidFill>
                  <a:srgbClr val="FF0000"/>
                </a:solidFill>
                <a:effectLst/>
                <a:latin typeface="微软雅黑" panose="020B0503020204020204" charset="-122"/>
                <a:ea typeface="微软雅黑" panose="020B0503020204020204" charset="-122"/>
              </a:rPr>
              <a:t>elements</a:t>
            </a:r>
            <a:r>
              <a:rPr lang="en-US" altLang="zh-CN" sz="1200" b="0" i="0" dirty="0">
                <a:solidFill>
                  <a:srgbClr val="4D4D4D"/>
                </a:solidFill>
                <a:effectLst/>
                <a:latin typeface="微软雅黑" panose="020B0503020204020204" charset="-122"/>
                <a:ea typeface="微软雅黑" panose="020B0503020204020204" charset="-122"/>
              </a:rPr>
              <a:t> to be used in the logo.</a:t>
            </a:r>
            <a:endParaRPr lang="en-US" altLang="zh-CN" sz="1200" b="0" i="0" dirty="0">
              <a:solidFill>
                <a:srgbClr val="4D4D4D"/>
              </a:solidFill>
              <a:effectLst/>
              <a:latin typeface="微软雅黑" panose="020B0503020204020204" charset="-122"/>
              <a:ea typeface="微软雅黑" panose="020B0503020204020204" charset="-122"/>
            </a:endParaRPr>
          </a:p>
        </p:txBody>
      </p:sp>
      <p:sp>
        <p:nvSpPr>
          <p:cNvPr id="6" name="TextBox 30"/>
          <p:cNvSpPr txBox="1"/>
          <p:nvPr>
            <p:custDataLst>
              <p:tags r:id="rId2"/>
            </p:custDataLst>
          </p:nvPr>
        </p:nvSpPr>
        <p:spPr>
          <a:xfrm>
            <a:off x="3294380" y="1071245"/>
            <a:ext cx="2593340" cy="2985770"/>
          </a:xfrm>
          <a:prstGeom prst="rect">
            <a:avLst/>
          </a:prstGeom>
          <a:noFill/>
        </p:spPr>
        <p:txBody>
          <a:bodyPr wrap="square" rtlCol="0">
            <a:noAutofit/>
          </a:bodyPr>
          <a:lstStyle/>
          <a:p>
            <a:pPr algn="l"/>
            <a:r>
              <a:rPr lang="en-US" altLang="zh-CN" sz="1400" b="1" i="0" dirty="0">
                <a:solidFill>
                  <a:srgbClr val="4F4F4F"/>
                </a:solidFill>
                <a:effectLst/>
                <a:latin typeface="微软雅黑" panose="020B0503020204020204" charset="-122"/>
                <a:ea typeface="微软雅黑" panose="020B0503020204020204" charset="-122"/>
              </a:rPr>
              <a:t>Solution Attempts and Whether Solved:</a:t>
            </a:r>
            <a:endParaRPr lang="en-US" altLang="zh-CN" sz="1400" b="1" i="0" dirty="0">
              <a:solidFill>
                <a:srgbClr val="4F4F4F"/>
              </a:solidFill>
              <a:effectLst/>
              <a:latin typeface="微软雅黑" panose="020B0503020204020204" charset="-122"/>
              <a:ea typeface="微软雅黑" panose="020B0503020204020204" charset="-122"/>
            </a:endParaRPr>
          </a:p>
          <a:p>
            <a:pPr algn="just"/>
            <a:r>
              <a:rPr lang="en-US" altLang="zh-CN" sz="1200" b="0" i="0" dirty="0">
                <a:solidFill>
                  <a:srgbClr val="00B0F0"/>
                </a:solidFill>
                <a:effectLst/>
                <a:latin typeface="微软雅黑" panose="020B0503020204020204" charset="-122"/>
                <a:ea typeface="微软雅黑" panose="020B0503020204020204" charset="-122"/>
              </a:rPr>
              <a:t>This difficulty has been successfully addressed. </a:t>
            </a:r>
            <a:r>
              <a:rPr lang="en-US" altLang="zh-CN" sz="1200" b="0" i="0" dirty="0">
                <a:solidFill>
                  <a:srgbClr val="4D4D4D"/>
                </a:solidFill>
                <a:effectLst/>
                <a:latin typeface="微软雅黑" panose="020B0503020204020204" charset="-122"/>
                <a:ea typeface="微软雅黑" panose="020B0503020204020204" charset="-122"/>
              </a:rPr>
              <a:t>Although it was too late to modify the overall style of the software, including the main textures and components, our team collectively brainstormed during an online meeting. We proposed different design solutions, including </a:t>
            </a:r>
            <a:r>
              <a:rPr lang="en-US" altLang="zh-CN" sz="1200" b="0" i="0" dirty="0">
                <a:solidFill>
                  <a:srgbClr val="FF0000"/>
                </a:solidFill>
                <a:effectLst/>
                <a:latin typeface="微软雅黑" panose="020B0503020204020204" charset="-122"/>
                <a:ea typeface="微软雅黑" panose="020B0503020204020204" charset="-122"/>
              </a:rPr>
              <a:t>a combination of patterns</a:t>
            </a:r>
            <a:r>
              <a:rPr lang="en-US" altLang="zh-CN" sz="1200" b="0" i="0" dirty="0">
                <a:solidFill>
                  <a:srgbClr val="4D4D4D"/>
                </a:solidFill>
                <a:effectLst/>
                <a:latin typeface="微软雅黑" panose="020B0503020204020204" charset="-122"/>
                <a:ea typeface="微软雅黑" panose="020B0503020204020204" charset="-122"/>
              </a:rPr>
              <a:t> and </a:t>
            </a:r>
            <a:r>
              <a:rPr lang="en-US" altLang="zh-CN" sz="1200" b="0" i="0" dirty="0">
                <a:solidFill>
                  <a:srgbClr val="FF0000"/>
                </a:solidFill>
                <a:effectLst/>
                <a:latin typeface="微软雅黑" panose="020B0503020204020204" charset="-122"/>
                <a:ea typeface="微软雅黑" panose="020B0503020204020204" charset="-122"/>
              </a:rPr>
              <a:t>the software name</a:t>
            </a:r>
            <a:r>
              <a:rPr lang="en-US" altLang="zh-CN" sz="1200" b="0" i="0" dirty="0">
                <a:solidFill>
                  <a:srgbClr val="4D4D4D"/>
                </a:solidFill>
                <a:effectLst/>
                <a:latin typeface="微软雅黑" panose="020B0503020204020204" charset="-122"/>
                <a:ea typeface="微软雅黑" panose="020B0503020204020204" charset="-122"/>
              </a:rPr>
              <a:t>, </a:t>
            </a:r>
            <a:r>
              <a:rPr lang="en-US" altLang="zh-CN" sz="1200" b="0" i="0" dirty="0">
                <a:solidFill>
                  <a:srgbClr val="FF0000"/>
                </a:solidFill>
                <a:effectLst/>
                <a:latin typeface="微软雅黑" panose="020B0503020204020204" charset="-122"/>
                <a:ea typeface="微软雅黑" panose="020B0503020204020204" charset="-122"/>
              </a:rPr>
              <a:t>using only the initial letters of the software name</a:t>
            </a:r>
            <a:r>
              <a:rPr lang="en-US" altLang="zh-CN" sz="1200" b="0" i="0" dirty="0">
                <a:solidFill>
                  <a:srgbClr val="4D4D4D"/>
                </a:solidFill>
                <a:effectLst/>
                <a:latin typeface="微软雅黑" panose="020B0503020204020204" charset="-122"/>
                <a:ea typeface="微软雅黑" panose="020B0503020204020204" charset="-122"/>
              </a:rPr>
              <a:t>, and </a:t>
            </a:r>
            <a:r>
              <a:rPr lang="en-US" altLang="zh-CN" sz="1200" b="0" i="0" dirty="0">
                <a:solidFill>
                  <a:srgbClr val="FF0000"/>
                </a:solidFill>
                <a:effectLst/>
                <a:latin typeface="微软雅黑" panose="020B0503020204020204" charset="-122"/>
                <a:ea typeface="微软雅黑" panose="020B0503020204020204" charset="-122"/>
              </a:rPr>
              <a:t>incorporating the initials of the software name and team name</a:t>
            </a:r>
            <a:r>
              <a:rPr lang="en-US" altLang="zh-CN" sz="1200" b="0" i="0" dirty="0">
                <a:solidFill>
                  <a:srgbClr val="4D4D4D"/>
                </a:solidFill>
                <a:effectLst/>
                <a:latin typeface="微软雅黑" panose="020B0503020204020204" charset="-122"/>
                <a:ea typeface="微软雅黑" panose="020B0503020204020204" charset="-122"/>
              </a:rPr>
              <a:t>. Ultimately, </a:t>
            </a:r>
            <a:r>
              <a:rPr lang="en-US" altLang="zh-CN" sz="1200" b="0" i="0" dirty="0">
                <a:solidFill>
                  <a:srgbClr val="4D4D4D"/>
                </a:solidFill>
                <a:effectLst/>
                <a:latin typeface="微软雅黑" panose="020B0503020204020204" charset="-122"/>
                <a:ea typeface="微软雅黑" panose="020B0503020204020204" charset="-122"/>
              </a:rPr>
              <a:t>we unanimously adopted the pattern and software name design solution.</a:t>
            </a:r>
            <a:endParaRPr lang="en-US" altLang="zh-CN" sz="1200" b="0" i="0" dirty="0">
              <a:solidFill>
                <a:srgbClr val="4D4D4D"/>
              </a:solidFill>
              <a:effectLst/>
              <a:latin typeface="微软雅黑" panose="020B0503020204020204" charset="-122"/>
              <a:ea typeface="微软雅黑" panose="020B0503020204020204" charset="-122"/>
            </a:endParaRPr>
          </a:p>
        </p:txBody>
      </p:sp>
      <p:sp>
        <p:nvSpPr>
          <p:cNvPr id="8" name="TextBox 30"/>
          <p:cNvSpPr txBox="1"/>
          <p:nvPr>
            <p:custDataLst>
              <p:tags r:id="rId3"/>
            </p:custDataLst>
          </p:nvPr>
        </p:nvSpPr>
        <p:spPr>
          <a:xfrm>
            <a:off x="6240145" y="998220"/>
            <a:ext cx="2520950" cy="3437890"/>
          </a:xfrm>
          <a:prstGeom prst="rect">
            <a:avLst/>
          </a:prstGeom>
          <a:noFill/>
        </p:spPr>
        <p:txBody>
          <a:bodyPr wrap="square" rtlCol="0">
            <a:noAutofit/>
          </a:bodyPr>
          <a:lstStyle/>
          <a:p>
            <a:pPr algn="l"/>
            <a:r>
              <a:rPr lang="en-US" altLang="zh-CN" sz="1400" b="1" i="0" dirty="0">
                <a:solidFill>
                  <a:srgbClr val="4F4F4F"/>
                </a:solidFill>
                <a:effectLst/>
                <a:latin typeface="微软雅黑" panose="020B0503020204020204" charset="-122"/>
                <a:ea typeface="微软雅黑" panose="020B0503020204020204" charset="-122"/>
              </a:rPr>
              <a:t>2.2.3 What Was Gained:</a:t>
            </a:r>
            <a:endParaRPr lang="en-US" altLang="zh-CN" sz="1400" b="1" i="0" dirty="0">
              <a:solidFill>
                <a:srgbClr val="4F4F4F"/>
              </a:solidFill>
              <a:effectLst/>
              <a:latin typeface="微软雅黑" panose="020B0503020204020204" charset="-122"/>
              <a:ea typeface="微软雅黑" panose="020B0503020204020204" charset="-122"/>
            </a:endParaRPr>
          </a:p>
          <a:p>
            <a:pPr algn="just"/>
            <a:r>
              <a:rPr lang="en-US" altLang="zh-CN" sz="1200" i="0" dirty="0">
                <a:solidFill>
                  <a:srgbClr val="00B0F0"/>
                </a:solidFill>
                <a:effectLst/>
                <a:latin typeface="微软雅黑" panose="020B0503020204020204" charset="-122"/>
                <a:ea typeface="微软雅黑" panose="020B0503020204020204" charset="-122"/>
              </a:rPr>
              <a:t>Throughout the progression of the project, valuable lessons were learned.</a:t>
            </a:r>
            <a:r>
              <a:rPr lang="en-US" altLang="zh-CN" sz="1200" i="0" dirty="0">
                <a:solidFill>
                  <a:srgbClr val="4D4D4D"/>
                </a:solidFill>
                <a:effectLst/>
                <a:latin typeface="微软雅黑" panose="020B0503020204020204" charset="-122"/>
                <a:ea typeface="微软雅黑" panose="020B0503020204020204" charset="-122"/>
              </a:rPr>
              <a:t> When encountering issues, it is essential to actively engage in discussions with relevant team members and leaders, listen to different opinions, and then advance the project. Additionally, </a:t>
            </a:r>
            <a:r>
              <a:rPr lang="en-US" altLang="zh-CN" sz="1200" i="0" dirty="0">
                <a:solidFill>
                  <a:srgbClr val="FF0000"/>
                </a:solidFill>
                <a:effectLst/>
                <a:latin typeface="微软雅黑" panose="020B0503020204020204" charset="-122"/>
                <a:ea typeface="微软雅黑" panose="020B0503020204020204" charset="-122"/>
              </a:rPr>
              <a:t>referencing existing designs</a:t>
            </a:r>
            <a:r>
              <a:rPr lang="en-US" altLang="zh-CN" sz="1200" i="0" dirty="0">
                <a:solidFill>
                  <a:srgbClr val="4D4D4D"/>
                </a:solidFill>
                <a:effectLst/>
                <a:latin typeface="微软雅黑" panose="020B0503020204020204" charset="-122"/>
                <a:ea typeface="微软雅黑" panose="020B0503020204020204" charset="-122"/>
              </a:rPr>
              <a:t> and </a:t>
            </a:r>
            <a:r>
              <a:rPr lang="en-US" altLang="zh-CN" sz="1200" i="0" dirty="0">
                <a:solidFill>
                  <a:srgbClr val="FF0000"/>
                </a:solidFill>
                <a:effectLst/>
                <a:latin typeface="微软雅黑" panose="020B0503020204020204" charset="-122"/>
                <a:ea typeface="微软雅黑" panose="020B0503020204020204" charset="-122"/>
              </a:rPr>
              <a:t>learning from mature design</a:t>
            </a:r>
            <a:r>
              <a:rPr lang="en-US" altLang="zh-CN" sz="1200" i="0" dirty="0">
                <a:solidFill>
                  <a:srgbClr val="4D4D4D"/>
                </a:solidFill>
                <a:effectLst/>
                <a:latin typeface="微软雅黑" panose="020B0503020204020204" charset="-122"/>
                <a:ea typeface="微软雅黑" panose="020B0503020204020204" charset="-122"/>
              </a:rPr>
              <a:t> concepts proved beneficial. </a:t>
            </a:r>
            <a:r>
              <a:rPr lang="en-US" altLang="zh-CN" sz="1200" i="0" dirty="0">
                <a:solidFill>
                  <a:srgbClr val="00B0F0"/>
                </a:solidFill>
                <a:effectLst/>
                <a:latin typeface="微软雅黑" panose="020B0503020204020204" charset="-122"/>
                <a:ea typeface="微软雅黑" panose="020B0503020204020204" charset="-122"/>
              </a:rPr>
              <a:t>When solutions were unclear, multiple attempts from</a:t>
            </a:r>
            <a:r>
              <a:rPr lang="en-US" altLang="zh-CN" sz="1400" b="1" i="0" dirty="0">
                <a:solidFill>
                  <a:srgbClr val="00B0F0"/>
                </a:solidFill>
                <a:effectLst/>
                <a:latin typeface="微软雅黑" panose="020B0503020204020204" charset="-122"/>
                <a:ea typeface="微软雅黑" panose="020B0503020204020204" charset="-122"/>
              </a:rPr>
              <a:t> </a:t>
            </a:r>
            <a:r>
              <a:rPr lang="en-US" altLang="zh-CN" sz="1200" i="0" dirty="0">
                <a:solidFill>
                  <a:srgbClr val="00B0F0"/>
                </a:solidFill>
                <a:effectLst/>
                <a:latin typeface="微软雅黑" panose="020B0503020204020204" charset="-122"/>
                <a:ea typeface="微软雅黑" panose="020B0503020204020204" charset="-122"/>
              </a:rPr>
              <a:t>various perspectives were made, actively employing the spiral model to unearth design inspiration and promptly make corrections.</a:t>
            </a:r>
            <a:endParaRPr lang="en-US" altLang="zh-CN" sz="1400" b="1" i="0" dirty="0">
              <a:solidFill>
                <a:srgbClr val="00B0F0"/>
              </a:solidFill>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4"/>
          <a:stretch>
            <a:fillRect/>
          </a:stretch>
        </p:blipFill>
        <p:spPr>
          <a:xfrm>
            <a:off x="3395227" y="-15"/>
            <a:ext cx="4785086" cy="803834"/>
          </a:xfrm>
          <a:prstGeom prst="rect">
            <a:avLst/>
          </a:prstGeom>
          <a:ln>
            <a:noFill/>
          </a:ln>
          <a:effectLst>
            <a:softEdge rad="38100"/>
          </a:effectLst>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09683" y="218077"/>
            <a:ext cx="6017125" cy="3552909"/>
            <a:chOff x="1361904" y="583252"/>
            <a:chExt cx="14800830" cy="8706855"/>
          </a:xfrm>
        </p:grpSpPr>
        <p:sp>
          <p:nvSpPr>
            <p:cNvPr id="49" name="文本框 48"/>
            <p:cNvSpPr txBox="1"/>
            <p:nvPr/>
          </p:nvSpPr>
          <p:spPr>
            <a:xfrm>
              <a:off x="1361904" y="583252"/>
              <a:ext cx="13303240"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a:solidFill>
                    <a:srgbClr val="4D4D4D"/>
                  </a:solidFill>
                  <a:latin typeface="+mj-lt"/>
                  <a:sym typeface="+mn-ea"/>
                </a:rPr>
                <a:t>2</a:t>
              </a:r>
              <a:r>
                <a:rPr lang="zh-CN" altLang="en-US" sz="2000" kern="0">
                  <a:solidFill>
                    <a:srgbClr val="4D4D4D"/>
                  </a:solidFill>
                  <a:latin typeface="+mj-lt"/>
                  <a:sym typeface="+mn-ea"/>
                </a:rPr>
                <a:t>.</a:t>
              </a:r>
              <a:r>
                <a:rPr lang="zh-CN" altLang="en-US" sz="2000" kern="0" dirty="0">
                  <a:solidFill>
                    <a:srgbClr val="4D4D4D"/>
                  </a:solidFill>
                  <a:latin typeface="+mj-lt"/>
                  <a:sym typeface="+mn-ea"/>
                </a:rPr>
                <a:t>1 </a:t>
              </a:r>
              <a:r>
                <a:rPr lang="en-US" altLang="zh-CN" sz="2000" kern="0">
                  <a:solidFill>
                    <a:srgbClr val="4D4D4D"/>
                  </a:solidFill>
                  <a:latin typeface="+mj-lt"/>
                  <a:sym typeface="+mn-ea"/>
                </a:rPr>
                <a:t>Results</a:t>
              </a:r>
              <a:endParaRPr lang="zh-CN" altLang="en-US" sz="2000" kern="0" dirty="0">
                <a:solidFill>
                  <a:srgbClr val="4D4D4D"/>
                </a:solidFill>
                <a:latin typeface="+mj-lt"/>
                <a:sym typeface="+mn-ea"/>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409575" y="927100"/>
            <a:ext cx="4766945" cy="1948180"/>
          </a:xfrm>
          <a:prstGeom prst="rect">
            <a:avLst/>
          </a:prstGeom>
          <a:noFill/>
        </p:spPr>
        <p:txBody>
          <a:bodyPr wrap="square" rtlCol="0">
            <a:noAutofit/>
          </a:bodyPr>
          <a:lstStyle/>
          <a:p>
            <a:pPr algn="l"/>
            <a:r>
              <a:rPr lang="en-US" altLang="zh-CN" sz="1400" b="1" i="0">
                <a:solidFill>
                  <a:srgbClr val="4F4F4F"/>
                </a:solidFill>
                <a:effectLst/>
                <a:latin typeface="微软雅黑" panose="020B0503020204020204" charset="-122"/>
                <a:ea typeface="微软雅黑" panose="020B0503020204020204" charset="-122"/>
              </a:rPr>
              <a:t> Login/Register interface</a:t>
            </a:r>
            <a:endParaRPr lang="en-US" altLang="zh-CN" sz="1400" b="1" i="0">
              <a:solidFill>
                <a:srgbClr val="4F4F4F"/>
              </a:solidFill>
              <a:effectLst/>
              <a:latin typeface="微软雅黑" panose="020B0503020204020204" charset="-122"/>
              <a:ea typeface="微软雅黑" panose="020B0503020204020204" charset="-122"/>
            </a:endParaRPr>
          </a:p>
          <a:p>
            <a:pPr algn="l"/>
            <a:r>
              <a:rPr altLang="zh-CN" sz="1400" b="0" i="0" kern="100" dirty="0">
                <a:solidFill>
                  <a:srgbClr val="00B0F0"/>
                </a:solidFill>
                <a:latin typeface="微软雅黑" panose="020B0503020204020204" charset="-122"/>
                <a:ea typeface="微软雅黑" panose="020B0503020204020204" charset="-122"/>
                <a:cs typeface="Times New Roman" panose="02020603050405020304" pitchFamily="18" charset="0"/>
              </a:rPr>
              <a:t>Upon viewing the front-page interface, users are directed to the Login interface, prominently featuring the app's title.</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Users have the option to log in using their account credentials or facial recognition. For new users, there is an option to click on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Create an account</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which leads them to the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Register interface</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page where they can establish an account password and provide additional required information.</a:t>
            </a:r>
            <a:endPar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6" name="TextBox 30"/>
          <p:cNvSpPr txBox="1"/>
          <p:nvPr>
            <p:custDataLst>
              <p:tags r:id="rId2"/>
            </p:custDataLst>
          </p:nvPr>
        </p:nvSpPr>
        <p:spPr>
          <a:xfrm>
            <a:off x="409575" y="3112135"/>
            <a:ext cx="4766945" cy="1801495"/>
          </a:xfrm>
          <a:prstGeom prst="rect">
            <a:avLst/>
          </a:prstGeom>
          <a:noFill/>
        </p:spPr>
        <p:txBody>
          <a:bodyPr wrap="square" rtlCol="0">
            <a:noAutofit/>
          </a:bodyPr>
          <a:lstStyle/>
          <a:p>
            <a:pPr algn="l"/>
            <a:r>
              <a:rPr lang="en-US" altLang="zh-CN" sz="1400" b="1" i="0">
                <a:solidFill>
                  <a:srgbClr val="4F4F4F"/>
                </a:solidFill>
                <a:effectLst/>
                <a:latin typeface="微软雅黑" panose="020B0503020204020204" charset="-122"/>
                <a:ea typeface="微软雅黑" panose="020B0503020204020204" charset="-122"/>
              </a:rPr>
              <a:t>Home page</a:t>
            </a:r>
            <a:endParaRPr lang="en-US" altLang="zh-CN" sz="1400" b="1" i="0">
              <a:solidFill>
                <a:srgbClr val="4F4F4F"/>
              </a:solidFill>
              <a:effectLst/>
              <a:latin typeface="微软雅黑" panose="020B0503020204020204" charset="-122"/>
              <a:ea typeface="微软雅黑" panose="020B0503020204020204" charset="-122"/>
            </a:endParaRPr>
          </a:p>
          <a:p>
            <a:pPr algn="l"/>
            <a:r>
              <a:rPr altLang="zh-CN" sz="1400" b="0" i="0" kern="100" dirty="0">
                <a:solidFill>
                  <a:srgbClr val="00B0F0"/>
                </a:solidFill>
                <a:latin typeface="微软雅黑" panose="020B0503020204020204" charset="-122"/>
                <a:ea typeface="微软雅黑" panose="020B0503020204020204" charset="-122"/>
                <a:cs typeface="Times New Roman" panose="02020603050405020304" pitchFamily="18" charset="0"/>
              </a:rPr>
              <a:t>Upon touching their profile picture, users can access the individual center.</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Additionally, users have the option to touch one of three buttons to enter distinct modules: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diary</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forum</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and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robot</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Furthermore, users can view their username along with a sentence in the daily sentence module. The purpose of these positive sentences is to elicit improved emotions in users.</a:t>
            </a:r>
            <a:endPar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pic>
        <p:nvPicPr>
          <p:cNvPr id="11" name="图片 10" descr="IMG_256"/>
          <p:cNvPicPr>
            <a:picLocks noChangeAspect="1"/>
          </p:cNvPicPr>
          <p:nvPr/>
        </p:nvPicPr>
        <p:blipFill>
          <a:blip r:embed="rId3"/>
          <a:stretch>
            <a:fillRect/>
          </a:stretch>
        </p:blipFill>
        <p:spPr>
          <a:xfrm>
            <a:off x="5421783" y="1166050"/>
            <a:ext cx="3591917" cy="350334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302368" y="126909"/>
            <a:ext cx="6124440" cy="3644077"/>
            <a:chOff x="1097932" y="359833"/>
            <a:chExt cx="15064802" cy="8930274"/>
          </a:xfrm>
        </p:grpSpPr>
        <p:sp>
          <p:nvSpPr>
            <p:cNvPr id="49" name="文本框 48"/>
            <p:cNvSpPr txBox="1"/>
            <p:nvPr/>
          </p:nvSpPr>
          <p:spPr>
            <a:xfrm>
              <a:off x="1097932" y="359833"/>
              <a:ext cx="13303240"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2</a:t>
              </a:r>
              <a:r>
                <a:rPr lang="zh-CN" altLang="en-US" sz="2000" kern="0" dirty="0">
                  <a:solidFill>
                    <a:srgbClr val="4D4D4D"/>
                  </a:solidFill>
                  <a:latin typeface="+mj-lt"/>
                  <a:sym typeface="+mn-ea"/>
                </a:rPr>
                <a:t>.</a:t>
              </a:r>
              <a:r>
                <a:rPr lang="en-US" altLang="zh-CN" sz="2000" kern="0" dirty="0">
                  <a:solidFill>
                    <a:srgbClr val="4D4D4D"/>
                  </a:solidFill>
                  <a:latin typeface="+mj-lt"/>
                  <a:sym typeface="+mn-ea"/>
                </a:rPr>
                <a:t>2</a:t>
              </a:r>
              <a:r>
                <a:rPr lang="zh-CN" altLang="en-US" sz="2000" kern="0" dirty="0">
                  <a:solidFill>
                    <a:srgbClr val="4D4D4D"/>
                  </a:solidFill>
                  <a:latin typeface="+mj-lt"/>
                  <a:sym typeface="+mn-ea"/>
                </a:rPr>
                <a:t> </a:t>
              </a:r>
              <a:r>
                <a:rPr lang="en-US" altLang="zh-CN" sz="2000" kern="0" dirty="0">
                  <a:solidFill>
                    <a:srgbClr val="4D4D4D"/>
                  </a:solidFill>
                  <a:latin typeface="+mj-lt"/>
                  <a:sym typeface="+mn-ea"/>
                </a:rPr>
                <a:t>Process</a:t>
              </a:r>
              <a:endParaRPr lang="zh-CN" altLang="en-US" sz="2000" kern="0" dirty="0">
                <a:solidFill>
                  <a:srgbClr val="4D4D4D"/>
                </a:solidFill>
                <a:latin typeface="+mj-lt"/>
                <a:sym typeface="+mn-ea"/>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530170" y="821145"/>
            <a:ext cx="4383110" cy="1003874"/>
          </a:xfrm>
          <a:prstGeom prst="rect">
            <a:avLst/>
          </a:prstGeom>
          <a:noFill/>
        </p:spPr>
        <p:txBody>
          <a:bodyPr wrap="square" rtlCol="0">
            <a:noAutofit/>
          </a:bodyPr>
          <a:lstStyle/>
          <a:p>
            <a:pPr algn="l"/>
            <a:r>
              <a:rPr lang="en-US" altLang="zh-CN" sz="1400" b="1" i="0" dirty="0">
                <a:solidFill>
                  <a:srgbClr val="4F4F4F"/>
                </a:solidFill>
                <a:effectLst/>
                <a:latin typeface="微软雅黑" panose="020B0503020204020204" charset="-122"/>
                <a:ea typeface="微软雅黑" panose="020B0503020204020204" charset="-122"/>
              </a:rPr>
              <a:t>Difficulty Description:</a:t>
            </a:r>
            <a:endParaRPr lang="en-US" altLang="zh-CN" sz="1400" b="1" i="0" dirty="0">
              <a:solidFill>
                <a:srgbClr val="4F4F4F"/>
              </a:solidFill>
              <a:effectLst/>
              <a:latin typeface="微软雅黑" panose="020B0503020204020204" charset="-122"/>
              <a:ea typeface="微软雅黑" panose="020B0503020204020204" charset="-122"/>
            </a:endParaRPr>
          </a:p>
          <a:p>
            <a:pPr algn="l"/>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When designing the UI, the interface tends to become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monotonous</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empty</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or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overly complex</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 making it challenging to find a balanced and comfortable design structure.</a:t>
            </a:r>
            <a:endPar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6" name="TextBox 30"/>
          <p:cNvSpPr txBox="1"/>
          <p:nvPr>
            <p:custDataLst>
              <p:tags r:id="rId2"/>
            </p:custDataLst>
          </p:nvPr>
        </p:nvSpPr>
        <p:spPr>
          <a:xfrm>
            <a:off x="530225" y="2085975"/>
            <a:ext cx="4544060" cy="807720"/>
          </a:xfrm>
          <a:prstGeom prst="rect">
            <a:avLst/>
          </a:prstGeom>
          <a:noFill/>
        </p:spPr>
        <p:txBody>
          <a:bodyPr wrap="square" rtlCol="0">
            <a:noAutofit/>
          </a:bodyPr>
          <a:lstStyle/>
          <a:p>
            <a:pPr algn="just"/>
            <a:r>
              <a:rPr lang="en-US" altLang="zh-CN" sz="1400" b="1" i="0" dirty="0">
                <a:solidFill>
                  <a:srgbClr val="4F4F4F"/>
                </a:solidFill>
                <a:effectLst/>
                <a:latin typeface="微软雅黑" panose="020B0503020204020204" charset="-122"/>
                <a:ea typeface="微软雅黑" panose="020B0503020204020204" charset="-122"/>
              </a:rPr>
              <a:t>Solution Attempts + Whether Solved:</a:t>
            </a:r>
            <a:endParaRPr lang="en-US" altLang="zh-CN" sz="1400" b="1" i="0" dirty="0">
              <a:solidFill>
                <a:srgbClr val="4F4F4F"/>
              </a:solidFill>
              <a:effectLst/>
              <a:latin typeface="微软雅黑" panose="020B0503020204020204" charset="-122"/>
              <a:ea typeface="微软雅黑" panose="020B0503020204020204" charset="-122"/>
            </a:endParaRPr>
          </a:p>
          <a:p>
            <a:pPr algn="just"/>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Various design methods were discussed with team members, leading to the formulation of multiple design drafts. We took into account the aesthetic perceptions of as many team members as possible and iterated quickly on existing designs. </a:t>
            </a:r>
            <a:r>
              <a:rPr altLang="zh-CN" sz="1400" b="0" i="0" kern="100" dirty="0">
                <a:solidFill>
                  <a:srgbClr val="00B0F0"/>
                </a:solidFill>
                <a:latin typeface="微软雅黑" panose="020B0503020204020204" charset="-122"/>
                <a:ea typeface="微软雅黑" panose="020B0503020204020204" charset="-122"/>
                <a:cs typeface="Times New Roman" panose="02020603050405020304" pitchFamily="18" charset="0"/>
              </a:rPr>
              <a:t>In some interfaces, we referenced mature designs. Using design tools, we arranged elements such as controls neatly and aesthetically. </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Simultaneously, we enriched the pages by adding patterns from a material library that align with the overall design.</a:t>
            </a:r>
            <a:endPar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8" name="TextBox 30"/>
          <p:cNvSpPr txBox="1"/>
          <p:nvPr>
            <p:custDataLst>
              <p:tags r:id="rId3"/>
            </p:custDataLst>
          </p:nvPr>
        </p:nvSpPr>
        <p:spPr>
          <a:xfrm>
            <a:off x="5120640" y="821055"/>
            <a:ext cx="3792220" cy="763270"/>
          </a:xfrm>
          <a:prstGeom prst="rect">
            <a:avLst/>
          </a:prstGeom>
          <a:noFill/>
        </p:spPr>
        <p:txBody>
          <a:bodyPr wrap="square" rtlCol="0">
            <a:noAutofit/>
          </a:bodyPr>
          <a:lstStyle/>
          <a:p>
            <a:pPr algn="just"/>
            <a:r>
              <a:rPr altLang="zh-CN" sz="1400" i="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lang="en-US" altLang="zh-CN" sz="1400" b="1" i="0" dirty="0">
                <a:solidFill>
                  <a:srgbClr val="4F4F4F"/>
                </a:solidFill>
                <a:effectLst/>
                <a:latin typeface="微软雅黑" panose="020B0503020204020204" charset="-122"/>
                <a:ea typeface="微软雅黑" panose="020B0503020204020204" charset="-122"/>
              </a:rPr>
              <a:t>What Was Gained:</a:t>
            </a:r>
            <a:endParaRPr altLang="zh-CN" sz="1400" i="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algn="just"/>
            <a:r>
              <a:rPr altLang="zh-CN" sz="1400" b="0" i="0" kern="100" dirty="0">
                <a:solidFill>
                  <a:srgbClr val="00B0F0"/>
                </a:solidFill>
                <a:latin typeface="微软雅黑" panose="020B0503020204020204" charset="-122"/>
                <a:ea typeface="微软雅黑" panose="020B0503020204020204" charset="-122"/>
                <a:cs typeface="Times New Roman" panose="02020603050405020304" pitchFamily="18" charset="0"/>
              </a:rPr>
              <a:t>Throughout the progression of the project, valuable lessons were learned. When encountering issues, it is </a:t>
            </a:r>
            <a:r>
              <a:rPr altLang="zh-CN" sz="1400" b="0" i="0" kern="100" dirty="0">
                <a:solidFill>
                  <a:srgbClr val="FF0000"/>
                </a:solidFill>
                <a:latin typeface="微软雅黑" panose="020B0503020204020204" charset="-122"/>
                <a:ea typeface="微软雅黑" panose="020B0503020204020204" charset="-122"/>
                <a:cs typeface="Times New Roman" panose="02020603050405020304" pitchFamily="18" charset="0"/>
              </a:rPr>
              <a:t>essential</a:t>
            </a:r>
            <a:r>
              <a:rPr altLang="zh-CN" sz="1400" b="0" i="0" kern="100" dirty="0">
                <a:solidFill>
                  <a:srgbClr val="00B0F0"/>
                </a:solidFill>
                <a:latin typeface="微软雅黑" panose="020B0503020204020204" charset="-122"/>
                <a:ea typeface="微软雅黑" panose="020B0503020204020204" charset="-122"/>
                <a:cs typeface="Times New Roman" panose="02020603050405020304" pitchFamily="18" charset="0"/>
              </a:rPr>
              <a:t> to actively engage in discussions with relevant team members and leaders, listen to different opinions, and then advance the project. </a:t>
            </a:r>
            <a:r>
              <a:rPr altLang="zh-CN" sz="1400" b="0" i="0" kern="100" dirty="0">
                <a:solidFill>
                  <a:srgbClr val="595959"/>
                </a:solidFill>
                <a:latin typeface="微软雅黑" panose="020B0503020204020204" charset="-122"/>
                <a:ea typeface="微软雅黑" panose="020B0503020204020204" charset="-122"/>
                <a:cs typeface="Times New Roman" panose="02020603050405020304" pitchFamily="18" charset="0"/>
              </a:rPr>
              <a:t>Additionally, referencing existing designs and learning from mature design concepts proved beneficial. When solutions were unclear, multiple att</a:t>
            </a:r>
            <a:r>
              <a:rPr lang="en-US" altLang="zh-CN" sz="1400" b="0" i="0" dirty="0">
                <a:solidFill>
                  <a:srgbClr val="4D4D4D"/>
                </a:solidFill>
                <a:effectLst/>
                <a:latin typeface="微软雅黑" panose="020B0503020204020204" charset="-122"/>
                <a:ea typeface="微软雅黑" panose="020B0503020204020204" charset="-122"/>
              </a:rPr>
              <a:t>empts from various perspectives were made, actively employing the spiral model to unearth design inspiration and promptly make corrections.</a:t>
            </a:r>
            <a:endParaRPr lang="en-US" altLang="zh-CN" sz="1400" b="1" i="0" dirty="0">
              <a:solidFill>
                <a:srgbClr val="4F4F4F"/>
              </a:solidFill>
              <a:effectLst/>
              <a:latin typeface="微软雅黑" panose="020B0503020204020204" charset="-122"/>
              <a:ea typeface="微软雅黑" panose="020B0503020204020204" charset="-122"/>
            </a:endParaRPr>
          </a:p>
        </p:txBody>
      </p:sp>
      <p:pic>
        <p:nvPicPr>
          <p:cNvPr id="2" name="图片 1" descr="32313537363539323b32313537363537353bd4f6d2e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1580" y="405574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6132803" cy="3493491"/>
            <a:chOff x="1077361" y="728863"/>
            <a:chExt cx="15085373"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3</a:t>
              </a:r>
              <a:r>
                <a:rPr lang="zh-CN" altLang="en-US" sz="2000" kern="0" dirty="0">
                  <a:solidFill>
                    <a:srgbClr val="4D4D4D"/>
                  </a:solidFill>
                  <a:latin typeface="+mj-lt"/>
                  <a:sym typeface="+mn-ea"/>
                </a:rPr>
                <a:t>.1 Emotional diary interface</a:t>
              </a:r>
              <a:endParaRPr lang="zh-CN" altLang="en-US" sz="2000" kern="0" dirty="0">
                <a:solidFill>
                  <a:srgbClr val="4D4D4D"/>
                </a:solidFill>
                <a:latin typeface="+mj-lt"/>
                <a:sym typeface="+mn-ea"/>
              </a:endParaRPr>
            </a:p>
          </p:txBody>
        </p:sp>
        <p:sp>
          <p:nvSpPr>
            <p:cNvPr id="50" name="TextBox 30"/>
            <p:cNvSpPr txBox="1"/>
            <p:nvPr/>
          </p:nvSpPr>
          <p:spPr>
            <a:xfrm>
              <a:off x="1077361" y="1819723"/>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.1.1 </a:t>
              </a:r>
              <a:r>
                <a:rPr lang="en-US" altLang="zh-CN" sz="1600" b="1" kern="0" spc="300" dirty="0">
                  <a:solidFill>
                    <a:srgbClr val="4D4D4D"/>
                  </a:solidFill>
                  <a:latin typeface="+mj-lt"/>
                  <a:ea typeface="微软雅黑" panose="020B0503020204020204" charset="-122"/>
                  <a:cs typeface="Segoe UI Light" panose="020B0502040204020203" pitchFamily="34" charset="0"/>
                </a:rPr>
                <a:t>R</a:t>
              </a:r>
              <a:r>
                <a:rPr lang="zh-CN" altLang="en-US" sz="1600" b="1" kern="0" spc="300" dirty="0">
                  <a:solidFill>
                    <a:srgbClr val="4D4D4D"/>
                  </a:solidFill>
                  <a:latin typeface="+mj-lt"/>
                  <a:ea typeface="微软雅黑" panose="020B0503020204020204" charset="-122"/>
                  <a:cs typeface="Segoe UI Light" panose="020B0502040204020203" pitchFamily="34" charset="0"/>
                </a:rPr>
                <a:t>esult</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693420" y="1196975"/>
            <a:ext cx="3197225" cy="3653155"/>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Our group plans to make the emotional diary module a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separate interface</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which can be entered after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the "Emotional Diary" button</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on the homepage</a:t>
            </a:r>
            <a:r>
              <a:rPr lang="en-US" sz="1400" kern="100" dirty="0">
                <a:solidFill>
                  <a:srgbClr val="00B0F0"/>
                </a:solidFill>
                <a:latin typeface="微软雅黑" panose="020B0503020204020204" charset="-122"/>
                <a:ea typeface="微软雅黑" panose="020B0503020204020204" charset="-122"/>
                <a:cs typeface="Times New Roman" panose="02020603050405020304" pitchFamily="18" charset="0"/>
              </a:rPr>
              <a:t>.</a:t>
            </a:r>
            <a:endParaRPr lang="en-US"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In this diary module, users can choose to create and save a new emotional diary or review the history by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clicking one of the buttons</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at the very beginning page.</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pic>
        <p:nvPicPr>
          <p:cNvPr id="21" name="图片 1" descr="IMG_256"/>
          <p:cNvPicPr>
            <a:picLocks noChangeAspect="1"/>
          </p:cNvPicPr>
          <p:nvPr>
            <p:custDataLst>
              <p:tags r:id="rId2"/>
            </p:custDataLst>
          </p:nvPr>
        </p:nvPicPr>
        <p:blipFill>
          <a:blip r:embed="rId3"/>
          <a:stretch>
            <a:fillRect/>
          </a:stretch>
        </p:blipFill>
        <p:spPr>
          <a:xfrm>
            <a:off x="4090670" y="1239520"/>
            <a:ext cx="4786630" cy="31483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6441440" cy="645160"/>
          </a:xfrm>
          <a:prstGeom prst="rect">
            <a:avLst/>
          </a:prstGeom>
        </p:spPr>
        <p:txBody>
          <a:bodyPr wrap="square">
            <a:spAutoFit/>
          </a:bodyPr>
          <a:lstStyle/>
          <a:p>
            <a:pPr algn="just"/>
            <a:r>
              <a:rPr lang="en-US" altLang="zh-CN" sz="3600" b="1" kern="0" dirty="0">
                <a:solidFill>
                  <a:srgbClr val="4D4D4D"/>
                </a:solidFill>
                <a:latin typeface="+mj-ea"/>
                <a:ea typeface="+mj-ea"/>
              </a:rPr>
              <a:t>Project Division </a:t>
            </a:r>
            <a:r>
              <a:rPr lang="en-US" altLang="zh-CN" sz="3600" b="1" kern="0" dirty="0">
                <a:solidFill>
                  <a:srgbClr val="4D4D4D"/>
                </a:solidFill>
                <a:latin typeface="+mj-ea"/>
                <a:ea typeface="+mj-ea"/>
              </a:rPr>
              <a:t>of Labor</a:t>
            </a:r>
            <a:endParaRPr lang="en-US" altLang="zh-CN" sz="3600" b="1" kern="0" dirty="0">
              <a:solidFill>
                <a:srgbClr val="4D4D4D"/>
              </a:solidFill>
              <a:latin typeface="+mj-ea"/>
              <a:ea typeface="+mj-ea"/>
            </a:endParaRPr>
          </a:p>
        </p:txBody>
      </p:sp>
      <p:sp>
        <p:nvSpPr>
          <p:cNvPr id="18" name="PA_矩形 8"/>
          <p:cNvSpPr/>
          <p:nvPr>
            <p:custDataLst>
              <p:tags r:id="rId2"/>
            </p:custDataLst>
          </p:nvPr>
        </p:nvSpPr>
        <p:spPr>
          <a:xfrm>
            <a:off x="353695" y="1325245"/>
            <a:ext cx="1675765" cy="922020"/>
          </a:xfrm>
          <a:prstGeom prst="rect">
            <a:avLst/>
          </a:prstGeom>
        </p:spPr>
        <p:txBody>
          <a:bodyPr wrap="square">
            <a:spAutoFit/>
          </a:bodyPr>
          <a:lstStyle/>
          <a:p>
            <a:pPr defTabSz="685800"/>
            <a:r>
              <a:rPr lang="en-US" altLang="zh-CN" sz="5400" b="1" kern="0" dirty="0">
                <a:solidFill>
                  <a:srgbClr val="4D4D4D"/>
                </a:solidFill>
                <a:latin typeface="+mj-ea"/>
                <a:ea typeface="+mj-ea"/>
              </a:rPr>
              <a:t>01</a:t>
            </a:r>
            <a:endParaRPr lang="en-US" altLang="zh-CN" sz="5400" b="1" kern="0" dirty="0">
              <a:solidFill>
                <a:srgbClr val="4D4D4D"/>
              </a:solidFill>
              <a:latin typeface="+mj-ea"/>
              <a:ea typeface="+mj-ea"/>
            </a:endParaRPr>
          </a:p>
        </p:txBody>
      </p:sp>
      <p:sp>
        <p:nvSpPr>
          <p:cNvPr id="19" name="矩形: 圆角 18"/>
          <p:cNvSpPr/>
          <p:nvPr/>
        </p:nvSpPr>
        <p:spPr>
          <a:xfrm>
            <a:off x="417097" y="310153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6303618" cy="3645256"/>
            <a:chOff x="657193" y="356944"/>
            <a:chExt cx="15505541" cy="8933163"/>
          </a:xfrm>
        </p:grpSpPr>
        <p:sp>
          <p:nvSpPr>
            <p:cNvPr id="50" name="TextBox 30"/>
            <p:cNvSpPr txBox="1"/>
            <p:nvPr/>
          </p:nvSpPr>
          <p:spPr>
            <a:xfrm>
              <a:off x="657193" y="356944"/>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.1.2 </a:t>
              </a:r>
              <a:r>
                <a:rPr lang="en-US" altLang="zh-CN" sz="1600" b="1" kern="0" spc="300" dirty="0">
                  <a:solidFill>
                    <a:srgbClr val="4D4D4D"/>
                  </a:solidFill>
                  <a:latin typeface="+mj-lt"/>
                  <a:ea typeface="微软雅黑" panose="020B0503020204020204" charset="-122"/>
                  <a:cs typeface="Segoe UI Light" panose="020B0502040204020203" pitchFamily="34" charset="0"/>
                </a:rPr>
                <a:t>P</a:t>
              </a:r>
              <a:r>
                <a:rPr lang="zh-CN" altLang="en-US" sz="1600" b="1" kern="0" spc="300" dirty="0">
                  <a:solidFill>
                    <a:srgbClr val="4D4D4D"/>
                  </a:solidFill>
                  <a:latin typeface="+mj-lt"/>
                  <a:ea typeface="微软雅黑" panose="020B0503020204020204" charset="-122"/>
                  <a:cs typeface="Segoe UI Light" panose="020B0502040204020203" pitchFamily="34" charset="0"/>
                </a:rPr>
                <a:t>rocess </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282575" y="596265"/>
            <a:ext cx="8198485" cy="784225"/>
          </a:xfrm>
          <a:prstGeom prst="rect">
            <a:avLst/>
          </a:prstGeom>
          <a:noFill/>
        </p:spPr>
        <p:txBody>
          <a:bodyPr wrap="square" rtlCol="0">
            <a:noAutofit/>
          </a:bodyPr>
          <a:lstStyle/>
          <a:p>
            <a:pPr indent="457200" algn="just" defTabSz="609600">
              <a:lnSpc>
                <a:spcPct val="130000"/>
              </a:lnSpc>
            </a:pP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Difficulty description:</a:t>
            </a: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Difficulties in finding material : including how to find the right pattern and background. </a:t>
            </a: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491490" y="1380490"/>
            <a:ext cx="4572000" cy="3166745"/>
          </a:xfrm>
          <a:prstGeom prst="rect">
            <a:avLst/>
          </a:prstGeom>
          <a:noFill/>
        </p:spPr>
        <p:txBody>
          <a:bodyPr wrap="square" rtlCol="0" anchor="t">
            <a:sp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1.We need to determine what kind of patterns to look for can meet the overall design of the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APP</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and whether different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styles</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of patterns are needed in different modules and how many patterns to look for.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2.The need to determine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the source of the pattern prototype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that is : in what website can find the right pattern prototype.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3.</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Copyright and compliance issues</a:t>
            </a:r>
            <a:endParaRPr lang="zh-CN"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5" name="图片 4" descr="32313538343833323b32313538343831393bd6aacab6b2fac8a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0180" y="3673475"/>
            <a:ext cx="1143000" cy="1143000"/>
          </a:xfrm>
          <a:prstGeom prst="rect">
            <a:avLst/>
          </a:prstGeom>
        </p:spPr>
      </p:pic>
      <p:pic>
        <p:nvPicPr>
          <p:cNvPr id="7" name="图片 6" descr="32303236373535363b32303238383430363bcdbcc6ac"/>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2095" y="2593975"/>
            <a:ext cx="1177290" cy="1177290"/>
          </a:xfrm>
          <a:prstGeom prst="rect">
            <a:avLst/>
          </a:prstGeom>
        </p:spPr>
      </p:pic>
      <p:pic>
        <p:nvPicPr>
          <p:cNvPr id="8" name="图片 7" descr="32313536313334313b32313536313332363b41505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0985" y="1380490"/>
            <a:ext cx="1200785" cy="1200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6303618" cy="3645256"/>
            <a:chOff x="657193" y="356944"/>
            <a:chExt cx="15505541" cy="8933163"/>
          </a:xfrm>
        </p:grpSpPr>
        <p:sp>
          <p:nvSpPr>
            <p:cNvPr id="50" name="TextBox 30"/>
            <p:cNvSpPr txBox="1"/>
            <p:nvPr/>
          </p:nvSpPr>
          <p:spPr>
            <a:xfrm>
              <a:off x="657193" y="356944"/>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.1.2 </a:t>
              </a:r>
              <a:r>
                <a:rPr lang="en-US" altLang="zh-CN" sz="1600" b="1" kern="0" spc="300" dirty="0">
                  <a:solidFill>
                    <a:srgbClr val="4D4D4D"/>
                  </a:solidFill>
                  <a:latin typeface="+mj-lt"/>
                  <a:ea typeface="微软雅黑" panose="020B0503020204020204" charset="-122"/>
                  <a:cs typeface="Segoe UI Light" panose="020B0502040204020203" pitchFamily="34" charset="0"/>
                </a:rPr>
                <a:t>P</a:t>
              </a:r>
              <a:r>
                <a:rPr lang="zh-CN" altLang="en-US" sz="1600" b="1" kern="0" spc="300" dirty="0">
                  <a:solidFill>
                    <a:srgbClr val="4D4D4D"/>
                  </a:solidFill>
                  <a:latin typeface="+mj-lt"/>
                  <a:ea typeface="微软雅黑" panose="020B0503020204020204" charset="-122"/>
                  <a:cs typeface="Segoe UI Light" panose="020B0502040204020203" pitchFamily="34" charset="0"/>
                </a:rPr>
                <a:t>rocess </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282575" y="596265"/>
            <a:ext cx="8198485" cy="440055"/>
          </a:xfrm>
          <a:prstGeom prst="rect">
            <a:avLst/>
          </a:prstGeom>
          <a:noFill/>
        </p:spPr>
        <p:txBody>
          <a:bodyPr wrap="square" rtlCol="0">
            <a:noAutofit/>
          </a:bodyPr>
          <a:lstStyle/>
          <a:p>
            <a:pPr indent="457200" algn="just" defTabSz="609600">
              <a:lnSpc>
                <a:spcPct val="130000"/>
              </a:lnSpc>
            </a:pP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Solution attempts and Whether solved:</a:t>
            </a:r>
            <a:endPar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282575" y="962660"/>
            <a:ext cx="5603875" cy="3725545"/>
          </a:xfrm>
          <a:prstGeom prst="rect">
            <a:avLst/>
          </a:prstGeom>
          <a:noFill/>
        </p:spPr>
        <p:txBody>
          <a:bodyPr wrap="square" rtlCol="0" anchor="t">
            <a:sp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1.Our group held an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online meeting</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separately at the beginning of the project, and each member expressed his views and decided the most appropriate plan. Finally, we decided to find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some lovely rabbit patterns</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2.According to the results of the above meeting, everyone went to find several sets of materials and shared them. Finally, it was determined that our pattern prototype mainly came from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ink knife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instant design and Xiaohongshu materials.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3. In order to ensure that the selected material does not infringe any copyright or intellectual property rights, so as not to cause legal problems. We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carefully review the copyright of each material before use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and avoid using resources that clearly mark ' uncommercial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2" name="图片 1" descr="32313534373239303b32313534373238343bcfdfc9cfbbe1d2e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2620" y="436245"/>
            <a:ext cx="1176020" cy="1176020"/>
          </a:xfrm>
          <a:prstGeom prst="rect">
            <a:avLst/>
          </a:prstGeom>
        </p:spPr>
      </p:pic>
      <p:pic>
        <p:nvPicPr>
          <p:cNvPr id="6" name="图片 5"/>
          <p:cNvPicPr>
            <a:picLocks noChangeAspect="1"/>
          </p:cNvPicPr>
          <p:nvPr/>
        </p:nvPicPr>
        <p:blipFill>
          <a:blip r:embed="rId4"/>
          <a:stretch>
            <a:fillRect/>
          </a:stretch>
        </p:blipFill>
        <p:spPr>
          <a:xfrm>
            <a:off x="6508750" y="1820545"/>
            <a:ext cx="2143760" cy="1611630"/>
          </a:xfrm>
          <a:prstGeom prst="rect">
            <a:avLst/>
          </a:prstGeom>
        </p:spPr>
      </p:pic>
      <p:pic>
        <p:nvPicPr>
          <p:cNvPr id="9" name="图片 8" descr="32313538313235393b32313538313237383bb0e6c8a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4115" y="3771265"/>
            <a:ext cx="1005840" cy="1005840"/>
          </a:xfrm>
          <a:prstGeom prst="rect">
            <a:avLst/>
          </a:prstGeom>
        </p:spPr>
      </p:pic>
      <p:pic>
        <p:nvPicPr>
          <p:cNvPr id="10" name="图片 9" descr="32313537333338373b32313537333337393bb0e6c8a8b7fbbac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9695" y="3731895"/>
            <a:ext cx="1045210" cy="1045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6132803" cy="3493491"/>
            <a:chOff x="1077361" y="728863"/>
            <a:chExt cx="15085373"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3</a:t>
              </a:r>
              <a:r>
                <a:rPr lang="zh-CN" altLang="en-US" sz="2000" kern="0" dirty="0">
                  <a:solidFill>
                    <a:srgbClr val="4D4D4D"/>
                  </a:solidFill>
                  <a:latin typeface="+mj-lt"/>
                  <a:sym typeface="+mn-ea"/>
                </a:rPr>
                <a:t>.2 Forum</a:t>
              </a:r>
              <a:endParaRPr lang="zh-CN" altLang="en-US" sz="2000" kern="0" dirty="0">
                <a:solidFill>
                  <a:srgbClr val="4D4D4D"/>
                </a:solidFill>
                <a:latin typeface="+mj-lt"/>
                <a:sym typeface="+mn-ea"/>
              </a:endParaRPr>
            </a:p>
          </p:txBody>
        </p:sp>
        <p:sp>
          <p:nvSpPr>
            <p:cNvPr id="50" name="TextBox 30"/>
            <p:cNvSpPr txBox="1"/>
            <p:nvPr/>
          </p:nvSpPr>
          <p:spPr>
            <a:xfrm>
              <a:off x="1077361" y="1819723"/>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a:t>
              </a:r>
              <a:r>
                <a:rPr lang="en-US" altLang="zh-CN" sz="1600" b="1" kern="0" spc="300" dirty="0">
                  <a:solidFill>
                    <a:srgbClr val="4D4D4D"/>
                  </a:solidFill>
                  <a:latin typeface="+mj-lt"/>
                  <a:ea typeface="微软雅黑" panose="020B0503020204020204" charset="-122"/>
                  <a:cs typeface="Segoe UI Light" panose="020B0502040204020203" pitchFamily="34" charset="0"/>
                </a:rPr>
                <a:t>2</a:t>
              </a:r>
              <a:r>
                <a:rPr lang="zh-CN" altLang="en-US" sz="1600" b="1" kern="0" spc="300" dirty="0">
                  <a:solidFill>
                    <a:srgbClr val="4D4D4D"/>
                  </a:solidFill>
                  <a:latin typeface="+mj-lt"/>
                  <a:ea typeface="微软雅黑" panose="020B0503020204020204" charset="-122"/>
                  <a:cs typeface="Segoe UI Light" panose="020B0502040204020203" pitchFamily="34" charset="0"/>
                </a:rPr>
                <a:t>.1 </a:t>
              </a:r>
              <a:r>
                <a:rPr lang="en-US" altLang="zh-CN" sz="1600" b="1" kern="0" spc="300" dirty="0">
                  <a:solidFill>
                    <a:srgbClr val="4D4D4D"/>
                  </a:solidFill>
                  <a:latin typeface="+mj-lt"/>
                  <a:ea typeface="微软雅黑" panose="020B0503020204020204" charset="-122"/>
                  <a:cs typeface="Segoe UI Light" panose="020B0502040204020203" pitchFamily="34" charset="0"/>
                </a:rPr>
                <a:t>R</a:t>
              </a:r>
              <a:r>
                <a:rPr lang="zh-CN" altLang="en-US" sz="1600" b="1" kern="0" spc="300" dirty="0">
                  <a:solidFill>
                    <a:srgbClr val="4D4D4D"/>
                  </a:solidFill>
                  <a:latin typeface="+mj-lt"/>
                  <a:ea typeface="微软雅黑" panose="020B0503020204020204" charset="-122"/>
                  <a:cs typeface="Segoe UI Light" panose="020B0502040204020203" pitchFamily="34" charset="0"/>
                </a:rPr>
                <a:t>esult</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726440" y="1127760"/>
            <a:ext cx="8002270" cy="736600"/>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Our group plans to divide the forum into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4 interfaces</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namely: main interface, specific partition interface, posting interface, likes, comments, and reply interfaces for each post.</a:t>
            </a: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p:txBody>
      </p:sp>
      <p:grpSp>
        <p:nvGrpSpPr>
          <p:cNvPr id="4" name="组合 3"/>
          <p:cNvGrpSpPr/>
          <p:nvPr/>
        </p:nvGrpSpPr>
        <p:grpSpPr>
          <a:xfrm>
            <a:off x="675640" y="2110105"/>
            <a:ext cx="3771900" cy="2160270"/>
            <a:chOff x="1283" y="3311"/>
            <a:chExt cx="5940" cy="3402"/>
          </a:xfrm>
        </p:grpSpPr>
        <p:pic>
          <p:nvPicPr>
            <p:cNvPr id="9" name="图片 9"/>
            <p:cNvPicPr>
              <a:picLocks noChangeAspect="1"/>
            </p:cNvPicPr>
            <p:nvPr>
              <p:custDataLst>
                <p:tags r:id="rId2"/>
              </p:custDataLst>
            </p:nvPr>
          </p:nvPicPr>
          <p:blipFill>
            <a:blip r:embed="rId3"/>
            <a:stretch>
              <a:fillRect/>
            </a:stretch>
          </p:blipFill>
          <p:spPr>
            <a:xfrm>
              <a:off x="1283" y="3311"/>
              <a:ext cx="1546" cy="3402"/>
            </a:xfrm>
            <a:prstGeom prst="rect">
              <a:avLst/>
            </a:prstGeom>
            <a:noFill/>
            <a:ln>
              <a:noFill/>
            </a:ln>
          </p:spPr>
        </p:pic>
        <p:pic>
          <p:nvPicPr>
            <p:cNvPr id="10" name="图片 10"/>
            <p:cNvPicPr>
              <a:picLocks noChangeAspect="1"/>
            </p:cNvPicPr>
            <p:nvPr>
              <p:custDataLst>
                <p:tags r:id="rId4"/>
              </p:custDataLst>
            </p:nvPr>
          </p:nvPicPr>
          <p:blipFill>
            <a:blip r:embed="rId5"/>
            <a:stretch>
              <a:fillRect/>
            </a:stretch>
          </p:blipFill>
          <p:spPr>
            <a:xfrm>
              <a:off x="2829" y="3311"/>
              <a:ext cx="4394" cy="3390"/>
            </a:xfrm>
            <a:prstGeom prst="rect">
              <a:avLst/>
            </a:prstGeom>
            <a:noFill/>
            <a:ln>
              <a:noFill/>
            </a:ln>
          </p:spPr>
        </p:pic>
      </p:grpSp>
      <p:pic>
        <p:nvPicPr>
          <p:cNvPr id="2" name="图片 3"/>
          <p:cNvPicPr>
            <a:picLocks noChangeAspect="1"/>
          </p:cNvPicPr>
          <p:nvPr>
            <p:custDataLst>
              <p:tags r:id="rId6"/>
            </p:custDataLst>
          </p:nvPr>
        </p:nvPicPr>
        <p:blipFill>
          <a:blip r:embed="rId7"/>
          <a:stretch>
            <a:fillRect/>
          </a:stretch>
        </p:blipFill>
        <p:spPr>
          <a:xfrm>
            <a:off x="5008880" y="2110105"/>
            <a:ext cx="3317240" cy="21602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6303618" cy="3645256"/>
            <a:chOff x="657193" y="356944"/>
            <a:chExt cx="15505541" cy="8933163"/>
          </a:xfrm>
        </p:grpSpPr>
        <p:sp>
          <p:nvSpPr>
            <p:cNvPr id="50" name="TextBox 30"/>
            <p:cNvSpPr txBox="1"/>
            <p:nvPr/>
          </p:nvSpPr>
          <p:spPr>
            <a:xfrm>
              <a:off x="657193" y="356944"/>
              <a:ext cx="9548280" cy="1153106"/>
            </a:xfrm>
            <a:prstGeom prst="rect">
              <a:avLst/>
            </a:prstGeom>
            <a:noFill/>
          </p:spPr>
          <p:txBody>
            <a:bodyPr wrap="square" rtlCol="0">
              <a:noAutofit/>
            </a:bodyPr>
            <a:lstStyle/>
            <a:p>
              <a:pPr indent="457200" algn="just" defTabSz="609600">
                <a:lnSpc>
                  <a:spcPct val="130000"/>
                </a:lnSpc>
              </a:pPr>
              <a:r>
                <a:rPr sz="1600" b="1" kern="0" spc="300" dirty="0">
                  <a:solidFill>
                    <a:srgbClr val="4D4D4D"/>
                  </a:solidFill>
                  <a:latin typeface="+mj-lt"/>
                  <a:ea typeface="微软雅黑" panose="020B0503020204020204" charset="-122"/>
                  <a:cs typeface="Segoe UI Light" panose="020B0502040204020203" pitchFamily="34" charset="0"/>
                </a:rPr>
                <a:t>2.</a:t>
              </a:r>
              <a:r>
                <a:rPr lang="en-US" sz="1600" b="1" kern="0" spc="300" dirty="0">
                  <a:solidFill>
                    <a:srgbClr val="4D4D4D"/>
                  </a:solidFill>
                  <a:latin typeface="+mj-lt"/>
                  <a:ea typeface="微软雅黑" panose="020B0503020204020204" charset="-122"/>
                  <a:cs typeface="Segoe UI Light" panose="020B0502040204020203" pitchFamily="34" charset="0"/>
                </a:rPr>
                <a:t>3</a:t>
              </a:r>
              <a:r>
                <a:rPr sz="1600" b="1" kern="0" spc="300" dirty="0">
                  <a:solidFill>
                    <a:srgbClr val="4D4D4D"/>
                  </a:solidFill>
                  <a:latin typeface="+mj-lt"/>
                  <a:ea typeface="微软雅黑" panose="020B0503020204020204" charset="-122"/>
                  <a:cs typeface="Segoe UI Light" panose="020B0502040204020203" pitchFamily="34" charset="0"/>
                </a:rPr>
                <a:t>.2.2 </a:t>
              </a:r>
              <a:r>
                <a:rPr lang="en-US" sz="1600" b="1" kern="0" spc="300" dirty="0">
                  <a:solidFill>
                    <a:srgbClr val="4D4D4D"/>
                  </a:solidFill>
                  <a:latin typeface="+mj-lt"/>
                  <a:ea typeface="微软雅黑" panose="020B0503020204020204" charset="-122"/>
                  <a:cs typeface="Segoe UI Light" panose="020B0502040204020203" pitchFamily="34" charset="0"/>
                </a:rPr>
                <a:t>P</a:t>
              </a:r>
              <a:r>
                <a:rPr sz="1600" b="1" kern="0" spc="300" dirty="0">
                  <a:solidFill>
                    <a:srgbClr val="4D4D4D"/>
                  </a:solidFill>
                  <a:latin typeface="+mj-lt"/>
                  <a:ea typeface="微软雅黑" panose="020B0503020204020204" charset="-122"/>
                  <a:cs typeface="Segoe UI Light" panose="020B0502040204020203" pitchFamily="34" charset="0"/>
                </a:rPr>
                <a:t>rocess </a:t>
              </a:r>
              <a:endParaRPr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282575" y="596265"/>
            <a:ext cx="8198485" cy="784225"/>
          </a:xfrm>
          <a:prstGeom prst="rect">
            <a:avLst/>
          </a:prstGeom>
          <a:noFill/>
        </p:spPr>
        <p:txBody>
          <a:bodyPr wrap="square" rtlCol="0">
            <a:noAutofit/>
          </a:bodyPr>
          <a:lstStyle/>
          <a:p>
            <a:pPr indent="457200" algn="just" defTabSz="609600">
              <a:lnSpc>
                <a:spcPct val="130000"/>
              </a:lnSpc>
            </a:pPr>
            <a:r>
              <a:rPr lang="en-US"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D</a:t>
            </a: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ifficulty description</a:t>
            </a:r>
            <a:r>
              <a:rPr lang="en-US"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a:t>
            </a:r>
            <a:endParaRPr lang="en-US" sz="1400" b="1"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491490" y="1020445"/>
            <a:ext cx="4572000" cy="4004945"/>
          </a:xfrm>
          <a:prstGeom prst="rect">
            <a:avLst/>
          </a:prstGeom>
          <a:noFill/>
        </p:spPr>
        <p:txBody>
          <a:bodyPr wrap="square" rtlCol="0" anchor="t">
            <a:sp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1.How to choose a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main framework</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that can adapt to the remaining functions and conform to the function. Because this part of the UI design volume is the largest, so this part of the design style, framework, etc.on the overall UI effect has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a negligible impact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 forum home page design, for example ).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endParaRPr altLang="zh-CN" sz="1400" kern="100" dirty="0">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2.</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Font design and click effect of positive and negative pages. </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We have tried to use the font that can be modified in the ink knife, but the effect is not ideal. Our group hopes that these two partitions in the emotional forum can have a prominent sense of design.</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2" name="图片 1" descr="IMG_256"/>
          <p:cNvPicPr>
            <a:picLocks noChangeAspect="1"/>
          </p:cNvPicPr>
          <p:nvPr>
            <p:custDataLst>
              <p:tags r:id="rId2"/>
            </p:custDataLst>
          </p:nvPr>
        </p:nvPicPr>
        <p:blipFill>
          <a:blip r:embed="rId3"/>
          <a:srcRect t="26180" b="24862"/>
          <a:stretch>
            <a:fillRect/>
          </a:stretch>
        </p:blipFill>
        <p:spPr>
          <a:xfrm>
            <a:off x="5494020" y="3035935"/>
            <a:ext cx="3313430" cy="1762125"/>
          </a:xfrm>
          <a:prstGeom prst="rect">
            <a:avLst/>
          </a:prstGeom>
          <a:noFill/>
          <a:ln w="9525">
            <a:noFill/>
          </a:ln>
        </p:spPr>
      </p:pic>
      <p:pic>
        <p:nvPicPr>
          <p:cNvPr id="6" name="图片 5" descr="32313534363636343b32313534363635323bbff2bcdc"/>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1700" y="544830"/>
            <a:ext cx="2174240" cy="217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6303618" cy="3645256"/>
            <a:chOff x="657193" y="356944"/>
            <a:chExt cx="15505541" cy="8933163"/>
          </a:xfrm>
        </p:grpSpPr>
        <p:sp>
          <p:nvSpPr>
            <p:cNvPr id="50" name="TextBox 30"/>
            <p:cNvSpPr txBox="1"/>
            <p:nvPr/>
          </p:nvSpPr>
          <p:spPr>
            <a:xfrm>
              <a:off x="657193" y="356944"/>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a:t>
              </a:r>
              <a:r>
                <a:rPr lang="en-US" altLang="zh-CN" sz="1600" b="1" kern="0" spc="300" dirty="0">
                  <a:solidFill>
                    <a:srgbClr val="4D4D4D"/>
                  </a:solidFill>
                  <a:latin typeface="+mj-lt"/>
                  <a:ea typeface="微软雅黑" panose="020B0503020204020204" charset="-122"/>
                  <a:cs typeface="Segoe UI Light" panose="020B0502040204020203" pitchFamily="34" charset="0"/>
                </a:rPr>
                <a:t>2</a:t>
              </a:r>
              <a:r>
                <a:rPr lang="zh-CN" altLang="en-US" sz="1600" b="1" kern="0" spc="300" dirty="0">
                  <a:solidFill>
                    <a:srgbClr val="4D4D4D"/>
                  </a:solidFill>
                  <a:latin typeface="+mj-lt"/>
                  <a:ea typeface="微软雅黑" panose="020B0503020204020204" charset="-122"/>
                  <a:cs typeface="Segoe UI Light" panose="020B0502040204020203" pitchFamily="34" charset="0"/>
                </a:rPr>
                <a:t>.2 </a:t>
              </a:r>
              <a:r>
                <a:rPr lang="en-US" altLang="zh-CN" sz="1600" b="1" kern="0" spc="300" dirty="0">
                  <a:solidFill>
                    <a:srgbClr val="4D4D4D"/>
                  </a:solidFill>
                  <a:latin typeface="+mj-lt"/>
                  <a:ea typeface="微软雅黑" panose="020B0503020204020204" charset="-122"/>
                  <a:cs typeface="Segoe UI Light" panose="020B0502040204020203" pitchFamily="34" charset="0"/>
                </a:rPr>
                <a:t>P</a:t>
              </a:r>
              <a:r>
                <a:rPr lang="zh-CN" altLang="en-US" sz="1600" b="1" kern="0" spc="300" dirty="0">
                  <a:solidFill>
                    <a:srgbClr val="4D4D4D"/>
                  </a:solidFill>
                  <a:latin typeface="+mj-lt"/>
                  <a:ea typeface="微软雅黑" panose="020B0503020204020204" charset="-122"/>
                  <a:cs typeface="Segoe UI Light" panose="020B0502040204020203" pitchFamily="34" charset="0"/>
                </a:rPr>
                <a:t>rocess </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282575" y="596265"/>
            <a:ext cx="8198485" cy="440055"/>
          </a:xfrm>
          <a:prstGeom prst="rect">
            <a:avLst/>
          </a:prstGeom>
          <a:noFill/>
        </p:spPr>
        <p:txBody>
          <a:bodyPr wrap="square" rtlCol="0">
            <a:noAutofit/>
          </a:bodyPr>
          <a:lstStyle/>
          <a:p>
            <a:pPr indent="457200" algn="just" defTabSz="609600">
              <a:lnSpc>
                <a:spcPct val="130000"/>
              </a:lnSpc>
            </a:pP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rPr>
              <a:t>Solution attempts and Whether solved:</a:t>
            </a:r>
            <a:endPar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282575" y="962660"/>
            <a:ext cx="5325745" cy="3725545"/>
          </a:xfrm>
          <a:prstGeom prst="rect">
            <a:avLst/>
          </a:prstGeom>
          <a:noFill/>
        </p:spPr>
        <p:txBody>
          <a:bodyPr wrap="square" rtlCol="0" anchor="t">
            <a:sp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1.</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Through the red book search</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the green tie-dye background that meets the theme is first determined, and then the art words and two maps corresponding to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the entrance of positive and negative emotions are added</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With cute and vivid rabbit, add a sense of lively. </a:t>
            </a:r>
            <a:endParaRPr altLang="zh-CN" sz="1400" kern="100" dirty="0">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endParaRPr altLang="zh-CN" sz="1400" kern="100" dirty="0">
              <a:latin typeface="微软雅黑" panose="020B0503020204020204" charset="-122"/>
              <a:ea typeface="微软雅黑" panose="020B0503020204020204" charset="-122"/>
              <a:cs typeface="Times New Roman" panose="02020603050405020304" pitchFamily="18" charset="0"/>
              <a:sym typeface="+mn-ea"/>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2.The font part is modeled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using blender software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and the head-up and ' forum ' words are designed through an online search tutorial. Add ' add component status ' to the page, so that the like function in the lower right corner of each mood realizes the function of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clicking once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 single click ) as a like and then clicking</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double click</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as a cancellation.</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5" name="图片 4" descr="32303135333536393b32303135353339333bbda8c4a3cfeec4bf"/>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6365" y="2815590"/>
            <a:ext cx="1872615" cy="1872615"/>
          </a:xfrm>
          <a:prstGeom prst="rect">
            <a:avLst/>
          </a:prstGeom>
        </p:spPr>
      </p:pic>
      <p:pic>
        <p:nvPicPr>
          <p:cNvPr id="7" name="图片 6" descr="32313538363630343b32313538393537353bd1d0bebfb1b3beb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8745" y="488950"/>
            <a:ext cx="1911350" cy="191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7348855" cy="3493491"/>
            <a:chOff x="1077361" y="728863"/>
            <a:chExt cx="18076599" cy="8561244"/>
          </a:xfrm>
        </p:grpSpPr>
        <p:sp>
          <p:nvSpPr>
            <p:cNvPr id="49" name="文本框 48"/>
            <p:cNvSpPr txBox="1"/>
            <p:nvPr/>
          </p:nvSpPr>
          <p:spPr>
            <a:xfrm>
              <a:off x="1077361" y="728863"/>
              <a:ext cx="1807659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3</a:t>
              </a:r>
              <a:r>
                <a:rPr lang="zh-CN" altLang="en-US" sz="2000" kern="0" dirty="0">
                  <a:solidFill>
                    <a:srgbClr val="4D4D4D"/>
                  </a:solidFill>
                  <a:latin typeface="+mj-lt"/>
                  <a:sym typeface="+mn-ea"/>
                </a:rPr>
                <a:t>.3 Emotional counseling robot</a:t>
              </a:r>
              <a:endParaRPr lang="zh-CN" altLang="en-US" sz="2000" kern="0" dirty="0">
                <a:solidFill>
                  <a:srgbClr val="4D4D4D"/>
                </a:solidFill>
                <a:latin typeface="+mj-lt"/>
                <a:sym typeface="+mn-ea"/>
              </a:endParaRPr>
            </a:p>
          </p:txBody>
        </p:sp>
        <p:sp>
          <p:nvSpPr>
            <p:cNvPr id="50" name="TextBox 30"/>
            <p:cNvSpPr txBox="1"/>
            <p:nvPr/>
          </p:nvSpPr>
          <p:spPr>
            <a:xfrm>
              <a:off x="1077361" y="1819723"/>
              <a:ext cx="9548280" cy="1153106"/>
            </a:xfrm>
            <a:prstGeom prst="rect">
              <a:avLst/>
            </a:prstGeom>
            <a:noFill/>
          </p:spPr>
          <p:txBody>
            <a:bodyPr wrap="square" rtlCol="0">
              <a:noAutofit/>
            </a:bodyPr>
            <a:lstStyle/>
            <a:p>
              <a:pPr indent="457200" algn="just" defTabSz="609600">
                <a:lnSpc>
                  <a:spcPct val="130000"/>
                </a:lnSpc>
              </a:pPr>
              <a:r>
                <a:rPr lang="zh-CN" altLang="en-US" sz="1600" b="1" kern="0" spc="300" dirty="0">
                  <a:solidFill>
                    <a:srgbClr val="4D4D4D"/>
                  </a:solidFill>
                  <a:latin typeface="+mj-lt"/>
                  <a:ea typeface="微软雅黑" panose="020B0503020204020204" charset="-122"/>
                  <a:cs typeface="Segoe UI Light" panose="020B0502040204020203" pitchFamily="34" charset="0"/>
                </a:rPr>
                <a:t>2.</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a:t>
              </a:r>
              <a:r>
                <a:rPr lang="en-US" altLang="zh-CN" sz="1600" b="1" kern="0" spc="300" dirty="0">
                  <a:solidFill>
                    <a:srgbClr val="4D4D4D"/>
                  </a:solidFill>
                  <a:latin typeface="+mj-lt"/>
                  <a:ea typeface="微软雅黑" panose="020B0503020204020204" charset="-122"/>
                  <a:cs typeface="Segoe UI Light" panose="020B0502040204020203" pitchFamily="34" charset="0"/>
                </a:rPr>
                <a:t>3</a:t>
              </a:r>
              <a:r>
                <a:rPr lang="zh-CN" altLang="en-US" sz="1600" b="1" kern="0" spc="300" dirty="0">
                  <a:solidFill>
                    <a:srgbClr val="4D4D4D"/>
                  </a:solidFill>
                  <a:latin typeface="+mj-lt"/>
                  <a:ea typeface="微软雅黑" panose="020B0503020204020204" charset="-122"/>
                  <a:cs typeface="Segoe UI Light" panose="020B0502040204020203" pitchFamily="34" charset="0"/>
                </a:rPr>
                <a:t>.1 </a:t>
              </a:r>
              <a:r>
                <a:rPr lang="en-US" altLang="zh-CN" sz="1600" b="1" kern="0" spc="300" dirty="0">
                  <a:solidFill>
                    <a:srgbClr val="4D4D4D"/>
                  </a:solidFill>
                  <a:latin typeface="+mj-lt"/>
                  <a:ea typeface="微软雅黑" panose="020B0503020204020204" charset="-122"/>
                  <a:cs typeface="Segoe UI Light" panose="020B0502040204020203" pitchFamily="34" charset="0"/>
                </a:rPr>
                <a:t>R</a:t>
              </a:r>
              <a:r>
                <a:rPr lang="zh-CN" altLang="en-US" sz="1600" b="1" kern="0" spc="300" dirty="0">
                  <a:solidFill>
                    <a:srgbClr val="4D4D4D"/>
                  </a:solidFill>
                  <a:latin typeface="+mj-lt"/>
                  <a:ea typeface="微软雅黑" panose="020B0503020204020204" charset="-122"/>
                  <a:cs typeface="Segoe UI Light" panose="020B0502040204020203" pitchFamily="34" charset="0"/>
                </a:rPr>
                <a:t>esult</a:t>
              </a:r>
              <a:endParaRPr lang="zh-CN" altLang="en-US"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726440" y="1127760"/>
            <a:ext cx="8002270" cy="736600"/>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The function of emotional counseling robot is divided into two interfaces: main interface and conversation interface.</a:t>
            </a: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p:txBody>
      </p:sp>
      <p:sp>
        <p:nvSpPr>
          <p:cNvPr id="100" name="文本框 99"/>
          <p:cNvSpPr txBox="1"/>
          <p:nvPr/>
        </p:nvSpPr>
        <p:spPr>
          <a:xfrm>
            <a:off x="501015" y="1864995"/>
            <a:ext cx="4291330" cy="2693670"/>
          </a:xfrm>
          <a:prstGeom prst="rect">
            <a:avLst/>
          </a:prstGeom>
          <a:noFill/>
          <a:ln w="9525">
            <a:noFill/>
          </a:ln>
        </p:spPr>
        <p:txBody>
          <a:bodyPr>
            <a:noAutofit/>
          </a:bodyPr>
          <a:lstStyle/>
          <a:p>
            <a:pPr indent="266700" algn="just"/>
            <a:r>
              <a:rPr altLang="zh-CN" sz="1400" b="0" kern="100" dirty="0">
                <a:solidFill>
                  <a:srgbClr val="FF0000"/>
                </a:solidFill>
                <a:latin typeface="微软雅黑" panose="020B0503020204020204" charset="-122"/>
                <a:ea typeface="微软雅黑" panose="020B0503020204020204" charset="-122"/>
                <a:cs typeface="Times New Roman" panose="02020603050405020304" pitchFamily="18" charset="0"/>
              </a:rPr>
              <a:t>The main interface consists of:</a:t>
            </a:r>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b="0" kern="100" dirty="0">
                <a:solidFill>
                  <a:srgbClr val="FF0000"/>
                </a:solidFill>
                <a:latin typeface="微软雅黑" panose="020B0503020204020204" charset="-122"/>
                <a:ea typeface="微软雅黑" panose="020B0503020204020204" charset="-122"/>
                <a:cs typeface="Times New Roman" panose="02020603050405020304" pitchFamily="18" charset="0"/>
              </a:rPr>
              <a:t>emotional counseling robot function introduction</a:t>
            </a:r>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b="0" kern="100" dirty="0">
                <a:solidFill>
                  <a:srgbClr val="FF0000"/>
                </a:solidFill>
                <a:latin typeface="微软雅黑" panose="020B0503020204020204" charset="-122"/>
                <a:ea typeface="微软雅黑" panose="020B0503020204020204" charset="-122"/>
                <a:cs typeface="Times New Roman" panose="02020603050405020304" pitchFamily="18" charset="0"/>
              </a:rPr>
              <a:t>emotional counseling robot cartoon image display</a:t>
            </a:r>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 and </a:t>
            </a:r>
            <a:r>
              <a:rPr altLang="zh-CN" sz="1400" b="0" kern="100" dirty="0">
                <a:solidFill>
                  <a:srgbClr val="FF0000"/>
                </a:solidFill>
                <a:latin typeface="微软雅黑" panose="020B0503020204020204" charset="-122"/>
                <a:ea typeface="微软雅黑" panose="020B0503020204020204" charset="-122"/>
                <a:cs typeface="Times New Roman" panose="02020603050405020304" pitchFamily="18" charset="0"/>
              </a:rPr>
              <a:t>chat start button </a:t>
            </a:r>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(Just talk to me).</a:t>
            </a:r>
            <a:endPar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266700" algn="just"/>
            <a:endPar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266700" algn="just"/>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 In the conversation page, users can </a:t>
            </a:r>
            <a:r>
              <a:rPr altLang="zh-CN" sz="1400" b="0" kern="100" dirty="0">
                <a:solidFill>
                  <a:srgbClr val="FF0000"/>
                </a:solidFill>
                <a:latin typeface="微软雅黑" panose="020B0503020204020204" charset="-122"/>
                <a:ea typeface="微软雅黑" panose="020B0503020204020204" charset="-122"/>
                <a:cs typeface="Times New Roman" panose="02020603050405020304" pitchFamily="18" charset="0"/>
              </a:rPr>
              <a:t>click</a:t>
            </a:r>
            <a:r>
              <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rPr>
              <a:t> the text input field at the bottom to enter text to talk with the robot buddy, or click the voice recognition button at the lower right corner to convert the user's voice into text information. </a:t>
            </a:r>
            <a:endParaRPr altLang="zh-CN" sz="1400" b="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pic>
        <p:nvPicPr>
          <p:cNvPr id="5" name="图片 5" descr="IMG_256"/>
          <p:cNvPicPr>
            <a:picLocks noChangeAspect="1"/>
          </p:cNvPicPr>
          <p:nvPr>
            <p:custDataLst>
              <p:tags r:id="rId2"/>
            </p:custDataLst>
          </p:nvPr>
        </p:nvPicPr>
        <p:blipFill>
          <a:blip r:embed="rId3"/>
          <a:stretch>
            <a:fillRect/>
          </a:stretch>
        </p:blipFill>
        <p:spPr>
          <a:xfrm>
            <a:off x="4873625" y="1739265"/>
            <a:ext cx="3970655" cy="29444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6132803" cy="3493491"/>
            <a:chOff x="1077361" y="728863"/>
            <a:chExt cx="15085373"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dirty="0">
                  <a:solidFill>
                    <a:srgbClr val="4D4D4D"/>
                  </a:solidFill>
                  <a:latin typeface="+mj-lt"/>
                  <a:sym typeface="+mn-ea"/>
                </a:rPr>
                <a:t>2.</a:t>
              </a:r>
              <a:r>
                <a:rPr lang="en-US" altLang="zh-CN" sz="2000" kern="0" dirty="0">
                  <a:solidFill>
                    <a:srgbClr val="4D4D4D"/>
                  </a:solidFill>
                  <a:latin typeface="+mj-lt"/>
                  <a:sym typeface="+mn-ea"/>
                </a:rPr>
                <a:t>4</a:t>
              </a:r>
              <a:r>
                <a:rPr lang="zh-CN" altLang="en-US" sz="2000" kern="0" dirty="0">
                  <a:solidFill>
                    <a:srgbClr val="4D4D4D"/>
                  </a:solidFill>
                  <a:latin typeface="+mj-lt"/>
                  <a:sym typeface="+mn-ea"/>
                </a:rPr>
                <a:t>.1 </a:t>
              </a:r>
              <a:r>
                <a:rPr lang="en-US" altLang="zh-CN" sz="2000" kern="0" dirty="0">
                  <a:solidFill>
                    <a:srgbClr val="4D4D4D"/>
                  </a:solidFill>
                  <a:latin typeface="+mj-lt"/>
                  <a:sym typeface="+mn-ea"/>
                </a:rPr>
                <a:t>R</a:t>
              </a:r>
              <a:r>
                <a:rPr lang="zh-CN" altLang="en-US" sz="2000" kern="0" dirty="0">
                  <a:solidFill>
                    <a:srgbClr val="4D4D4D"/>
                  </a:solidFill>
                  <a:latin typeface="+mj-lt"/>
                  <a:sym typeface="+mn-ea"/>
                </a:rPr>
                <a:t>esult</a:t>
              </a:r>
              <a:endParaRPr lang="zh-CN" altLang="en-US" sz="2000" kern="0" dirty="0">
                <a:solidFill>
                  <a:srgbClr val="4D4D4D"/>
                </a:solidFill>
                <a:latin typeface="+mj-lt"/>
                <a:sym typeface="+mn-ea"/>
              </a:endParaRPr>
            </a:p>
          </p:txBody>
        </p:sp>
        <p:sp>
          <p:nvSpPr>
            <p:cNvPr id="50" name="TextBox 30"/>
            <p:cNvSpPr txBox="1"/>
            <p:nvPr/>
          </p:nvSpPr>
          <p:spPr>
            <a:xfrm>
              <a:off x="1077361" y="1819723"/>
              <a:ext cx="12993971" cy="1153106"/>
            </a:xfrm>
            <a:prstGeom prst="rect">
              <a:avLst/>
            </a:prstGeom>
            <a:noFill/>
          </p:spPr>
          <p:txBody>
            <a:bodyPr wrap="square" rtlCol="0">
              <a:noAutofit/>
            </a:bodyPr>
            <a:lstStyle/>
            <a:p>
              <a:pPr indent="457200" algn="just" defTabSz="609600">
                <a:lnSpc>
                  <a:spcPct val="130000"/>
                </a:lnSpc>
              </a:pPr>
              <a:r>
                <a:rPr sz="1600" b="1" kern="0" spc="300" dirty="0">
                  <a:solidFill>
                    <a:srgbClr val="4D4D4D"/>
                  </a:solidFill>
                  <a:latin typeface="+mj-lt"/>
                  <a:ea typeface="微软雅黑" panose="020B0503020204020204" charset="-122"/>
                  <a:cs typeface="Segoe UI Light" panose="020B0502040204020203" pitchFamily="34" charset="0"/>
                </a:rPr>
                <a:t>2.</a:t>
              </a:r>
              <a:r>
                <a:rPr lang="en-US" sz="1600" b="1" kern="0" spc="300" dirty="0">
                  <a:solidFill>
                    <a:srgbClr val="4D4D4D"/>
                  </a:solidFill>
                  <a:latin typeface="+mj-lt"/>
                  <a:ea typeface="微软雅黑" panose="020B0503020204020204" charset="-122"/>
                  <a:cs typeface="Segoe UI Light" panose="020B0502040204020203" pitchFamily="34" charset="0"/>
                </a:rPr>
                <a:t>4</a:t>
              </a:r>
              <a:r>
                <a:rPr sz="1600" b="1" kern="0" spc="300" dirty="0">
                  <a:solidFill>
                    <a:srgbClr val="4D4D4D"/>
                  </a:solidFill>
                  <a:latin typeface="+mj-lt"/>
                  <a:ea typeface="微软雅黑" panose="020B0503020204020204" charset="-122"/>
                  <a:cs typeface="Segoe UI Light" panose="020B0502040204020203" pitchFamily="34" charset="0"/>
                </a:rPr>
                <a:t>.1.1 Individual center</a:t>
              </a:r>
              <a:endParaRPr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774700" y="1196975"/>
            <a:ext cx="7594600" cy="3653155"/>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Individual center has four functions:</a:t>
            </a:r>
            <a:r>
              <a:rPr sz="1400" kern="100" dirty="0">
                <a:latin typeface="微软雅黑" panose="020B0503020204020204" charset="-122"/>
                <a:ea typeface="微软雅黑" panose="020B0503020204020204" charset="-122"/>
                <a:cs typeface="Times New Roman" panose="02020603050405020304" pitchFamily="18" charset="0"/>
              </a:rPr>
              <a:t> </a:t>
            </a:r>
            <a:r>
              <a:rPr sz="1400" kern="100" dirty="0">
                <a:solidFill>
                  <a:srgbClr val="FF0000"/>
                </a:solidFill>
                <a:latin typeface="微软雅黑" panose="020B0503020204020204" charset="-122"/>
                <a:ea typeface="微软雅黑" panose="020B0503020204020204" charset="-122"/>
                <a:cs typeface="Times New Roman" panose="02020603050405020304" pitchFamily="18" charset="0"/>
              </a:rPr>
              <a:t>checking the numbers of follows and followers</a:t>
            </a:r>
            <a:r>
              <a:rPr sz="1400" kern="100" dirty="0">
                <a:latin typeface="微软雅黑" panose="020B0503020204020204" charset="-122"/>
                <a:ea typeface="微软雅黑" panose="020B0503020204020204" charset="-122"/>
                <a:cs typeface="Times New Roman" panose="02020603050405020304" pitchFamily="18" charset="0"/>
              </a:rPr>
              <a:t>, </a:t>
            </a:r>
            <a:r>
              <a:rPr sz="1400" kern="100" dirty="0">
                <a:solidFill>
                  <a:srgbClr val="FF0000"/>
                </a:solidFill>
                <a:latin typeface="微软雅黑" panose="020B0503020204020204" charset="-122"/>
                <a:ea typeface="微软雅黑" panose="020B0503020204020204" charset="-122"/>
                <a:cs typeface="Times New Roman" panose="02020603050405020304" pitchFamily="18" charset="0"/>
              </a:rPr>
              <a:t>looking the browsing history</a:t>
            </a:r>
            <a:r>
              <a:rPr sz="1400" kern="100" dirty="0">
                <a:latin typeface="微软雅黑" panose="020B0503020204020204" charset="-122"/>
                <a:ea typeface="微软雅黑" panose="020B0503020204020204" charset="-122"/>
                <a:cs typeface="Times New Roman" panose="02020603050405020304" pitchFamily="18" charset="0"/>
              </a:rPr>
              <a:t>, </a:t>
            </a:r>
            <a:r>
              <a:rPr sz="1400" kern="100" dirty="0">
                <a:solidFill>
                  <a:srgbClr val="FF0000"/>
                </a:solidFill>
                <a:latin typeface="微软雅黑" panose="020B0503020204020204" charset="-122"/>
                <a:ea typeface="微软雅黑" panose="020B0503020204020204" charset="-122"/>
                <a:cs typeface="Times New Roman" panose="02020603050405020304" pitchFamily="18" charset="0"/>
              </a:rPr>
              <a:t>looking user’s all diary and comments</a:t>
            </a:r>
            <a:r>
              <a:rPr sz="1400" kern="100" dirty="0">
                <a:latin typeface="微软雅黑" panose="020B0503020204020204" charset="-122"/>
                <a:ea typeface="微软雅黑" panose="020B0503020204020204" charset="-122"/>
                <a:cs typeface="Times New Roman" panose="02020603050405020304" pitchFamily="18" charset="0"/>
              </a:rPr>
              <a:t>, and </a:t>
            </a:r>
            <a:r>
              <a:rPr sz="1400" kern="100" dirty="0">
                <a:solidFill>
                  <a:srgbClr val="FF0000"/>
                </a:solidFill>
                <a:latin typeface="微软雅黑" panose="020B0503020204020204" charset="-122"/>
                <a:ea typeface="微软雅黑" panose="020B0503020204020204" charset="-122"/>
                <a:cs typeface="Times New Roman" panose="02020603050405020304" pitchFamily="18" charset="0"/>
              </a:rPr>
              <a:t>setting personal information</a:t>
            </a:r>
            <a:r>
              <a:rPr sz="1400" kern="100" dirty="0">
                <a:latin typeface="微软雅黑" panose="020B0503020204020204" charset="-122"/>
                <a:ea typeface="微软雅黑" panose="020B0503020204020204" charset="-122"/>
                <a:cs typeface="Times New Roman" panose="02020603050405020304" pitchFamily="18" charset="0"/>
              </a:rPr>
              <a:t>.</a:t>
            </a:r>
            <a:endParaRPr sz="1400" kern="100" dirty="0">
              <a:latin typeface="微软雅黑" panose="020B0503020204020204" charset="-122"/>
              <a:ea typeface="微软雅黑" panose="020B0503020204020204" charset="-122"/>
              <a:cs typeface="Times New Roman" panose="02020603050405020304" pitchFamily="18" charset="0"/>
            </a:endParaRPr>
          </a:p>
        </p:txBody>
      </p:sp>
      <p:pic>
        <p:nvPicPr>
          <p:cNvPr id="2" name="图片 1" descr="32313538393333353b32313538393230373bb6a9d4c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950" y="2807335"/>
            <a:ext cx="1360170" cy="1360170"/>
          </a:xfrm>
          <a:prstGeom prst="rect">
            <a:avLst/>
          </a:prstGeom>
        </p:spPr>
      </p:pic>
      <p:pic>
        <p:nvPicPr>
          <p:cNvPr id="4" name="图片 3" descr="343631313432353b32303034333735343bbcc7c2bc"/>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6545" y="2713990"/>
            <a:ext cx="1653540" cy="1653540"/>
          </a:xfrm>
          <a:prstGeom prst="rect">
            <a:avLst/>
          </a:prstGeom>
        </p:spPr>
      </p:pic>
      <p:pic>
        <p:nvPicPr>
          <p:cNvPr id="5" name="图片 4" descr="32313538373531393b32313539333731373bc6c0c2db"/>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3510" y="2807335"/>
            <a:ext cx="1254125" cy="1254125"/>
          </a:xfrm>
          <a:prstGeom prst="rect">
            <a:avLst/>
          </a:prstGeom>
        </p:spPr>
      </p:pic>
      <p:pic>
        <p:nvPicPr>
          <p:cNvPr id="6" name="图片 5" descr="32313538333933353b32313538333931363bb8f6c8cbd0c5cfa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1360" y="2713990"/>
            <a:ext cx="1472565" cy="1472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7096760" cy="3645256"/>
            <a:chOff x="657193" y="356944"/>
            <a:chExt cx="17456499" cy="8933163"/>
          </a:xfrm>
        </p:grpSpPr>
        <p:sp>
          <p:nvSpPr>
            <p:cNvPr id="50" name="TextBox 30"/>
            <p:cNvSpPr txBox="1"/>
            <p:nvPr/>
          </p:nvSpPr>
          <p:spPr>
            <a:xfrm>
              <a:off x="657193" y="356944"/>
              <a:ext cx="17456499" cy="1153106"/>
            </a:xfrm>
            <a:prstGeom prst="rect">
              <a:avLst/>
            </a:prstGeom>
            <a:noFill/>
          </p:spPr>
          <p:txBody>
            <a:bodyPr wrap="square" rtlCol="0">
              <a:noAutofit/>
            </a:bodyPr>
            <a:lstStyle/>
            <a:p>
              <a:pPr indent="457200" algn="just" defTabSz="609600">
                <a:lnSpc>
                  <a:spcPct val="130000"/>
                </a:lnSpc>
              </a:pPr>
              <a:r>
                <a:rPr sz="1600" b="1" kern="0" spc="300" dirty="0">
                  <a:solidFill>
                    <a:srgbClr val="4D4D4D"/>
                  </a:solidFill>
                  <a:latin typeface="+mj-lt"/>
                  <a:ea typeface="微软雅黑" panose="020B0503020204020204" charset="-122"/>
                  <a:cs typeface="Segoe UI Light" panose="020B0502040204020203" pitchFamily="34" charset="0"/>
                </a:rPr>
                <a:t>2.</a:t>
              </a:r>
              <a:r>
                <a:rPr lang="en-US" sz="1600" b="1" kern="0" spc="300" dirty="0">
                  <a:solidFill>
                    <a:srgbClr val="4D4D4D"/>
                  </a:solidFill>
                  <a:latin typeface="+mj-lt"/>
                  <a:ea typeface="微软雅黑" panose="020B0503020204020204" charset="-122"/>
                  <a:cs typeface="Segoe UI Light" panose="020B0502040204020203" pitchFamily="34" charset="0"/>
                </a:rPr>
                <a:t>4</a:t>
              </a:r>
              <a:r>
                <a:rPr sz="1600" b="1" kern="0" spc="300" dirty="0">
                  <a:solidFill>
                    <a:srgbClr val="4D4D4D"/>
                  </a:solidFill>
                  <a:latin typeface="+mj-lt"/>
                  <a:ea typeface="微软雅黑" panose="020B0503020204020204" charset="-122"/>
                  <a:cs typeface="Segoe UI Light" panose="020B0502040204020203" pitchFamily="34" charset="0"/>
                </a:rPr>
                <a:t>.1.2 Individual center setting interface</a:t>
              </a:r>
              <a:endParaRPr sz="16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4" name="文本框 3"/>
          <p:cNvSpPr txBox="1"/>
          <p:nvPr/>
        </p:nvSpPr>
        <p:spPr>
          <a:xfrm>
            <a:off x="501015" y="1095375"/>
            <a:ext cx="2781935" cy="3131820"/>
          </a:xfrm>
          <a:prstGeom prst="rect">
            <a:avLst/>
          </a:prstGeom>
          <a:noFill/>
        </p:spPr>
        <p:txBody>
          <a:bodyPr wrap="square" rtlCol="0" anchor="t">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sym typeface="+mn-ea"/>
              </a:rPr>
              <a:t>Individual center setting interface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 provides the function of modifying user information. A user can change</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profile pictures</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account number</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 name signature</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and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sym typeface="+mn-ea"/>
              </a:rPr>
              <a:t>password</a:t>
            </a:r>
            <a:r>
              <a:rPr altLang="zh-CN" sz="1400" kern="100" dirty="0">
                <a:latin typeface="微软雅黑" panose="020B0503020204020204" charset="-122"/>
                <a:ea typeface="微软雅黑" panose="020B0503020204020204" charset="-122"/>
                <a:cs typeface="Times New Roman" panose="02020603050405020304" pitchFamily="18" charset="0"/>
                <a:sym typeface="+mn-ea"/>
              </a:rPr>
              <a:t>. </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These changes would be saved when the user presses' Finish setting '.</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6" name="图片 6" descr="IMG_256"/>
          <p:cNvPicPr>
            <a:picLocks noChangeAspect="1"/>
          </p:cNvPicPr>
          <p:nvPr>
            <p:custDataLst>
              <p:tags r:id="rId1"/>
            </p:custDataLst>
          </p:nvPr>
        </p:nvPicPr>
        <p:blipFill>
          <a:blip r:embed="rId2"/>
          <a:stretch>
            <a:fillRect/>
          </a:stretch>
        </p:blipFill>
        <p:spPr>
          <a:xfrm>
            <a:off x="3720465" y="963295"/>
            <a:ext cx="5208270" cy="36277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23190" y="125730"/>
            <a:ext cx="6303618" cy="3645256"/>
            <a:chOff x="657193" y="356944"/>
            <a:chExt cx="15505541" cy="8933163"/>
          </a:xfrm>
        </p:grpSpPr>
        <p:sp>
          <p:nvSpPr>
            <p:cNvPr id="50" name="TextBox 30"/>
            <p:cNvSpPr txBox="1"/>
            <p:nvPr/>
          </p:nvSpPr>
          <p:spPr>
            <a:xfrm>
              <a:off x="657193" y="356944"/>
              <a:ext cx="9548280" cy="1153106"/>
            </a:xfrm>
            <a:prstGeom prst="rect">
              <a:avLst/>
            </a:prstGeom>
            <a:noFill/>
          </p:spPr>
          <p:txBody>
            <a:bodyPr wrap="square" rtlCol="0">
              <a:noAutofit/>
            </a:bodyPr>
            <a:lstStyle/>
            <a:p>
              <a:pPr indent="457200" algn="just" defTabSz="609600">
                <a:lnSpc>
                  <a:spcPct val="130000"/>
                </a:lnSpc>
              </a:pPr>
              <a:r>
                <a:rPr lang="zh-CN" altLang="en-US" sz="2000" b="1" kern="0" spc="300" dirty="0">
                  <a:solidFill>
                    <a:srgbClr val="4D4D4D"/>
                  </a:solidFill>
                  <a:latin typeface="+mj-lt"/>
                  <a:ea typeface="微软雅黑" panose="020B0503020204020204" charset="-122"/>
                  <a:cs typeface="Segoe UI Light" panose="020B0502040204020203" pitchFamily="34" charset="0"/>
                </a:rPr>
                <a:t>2.</a:t>
              </a:r>
              <a:r>
                <a:rPr lang="en-US" altLang="zh-CN" sz="2000" b="1" kern="0" spc="300" dirty="0">
                  <a:solidFill>
                    <a:srgbClr val="4D4D4D"/>
                  </a:solidFill>
                  <a:latin typeface="+mj-lt"/>
                  <a:ea typeface="微软雅黑" panose="020B0503020204020204" charset="-122"/>
                  <a:cs typeface="Segoe UI Light" panose="020B0502040204020203" pitchFamily="34" charset="0"/>
                </a:rPr>
                <a:t>4</a:t>
              </a:r>
              <a:r>
                <a:rPr lang="zh-CN" altLang="en-US" sz="2000" b="1" kern="0" spc="300" dirty="0">
                  <a:solidFill>
                    <a:srgbClr val="4D4D4D"/>
                  </a:solidFill>
                  <a:latin typeface="+mj-lt"/>
                  <a:ea typeface="微软雅黑" panose="020B0503020204020204" charset="-122"/>
                  <a:cs typeface="Segoe UI Light" panose="020B0502040204020203" pitchFamily="34" charset="0"/>
                </a:rPr>
                <a:t>.2 process </a:t>
              </a:r>
              <a:endParaRPr lang="zh-CN" altLang="en-US" sz="2000" b="1" kern="0" spc="300" dirty="0">
                <a:solidFill>
                  <a:srgbClr val="4D4D4D"/>
                </a:solidFill>
                <a:latin typeface="+mj-lt"/>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TextBox 30"/>
          <p:cNvSpPr txBox="1"/>
          <p:nvPr>
            <p:custDataLst>
              <p:tags r:id="rId1"/>
            </p:custDataLst>
          </p:nvPr>
        </p:nvSpPr>
        <p:spPr>
          <a:xfrm>
            <a:off x="282575" y="596265"/>
            <a:ext cx="8198485" cy="440055"/>
          </a:xfrm>
          <a:prstGeom prst="rect">
            <a:avLst/>
          </a:prstGeom>
          <a:noFill/>
        </p:spPr>
        <p:txBody>
          <a:bodyPr wrap="square" rtlCol="0">
            <a:noAutofit/>
          </a:bodyPr>
          <a:lstStyle/>
          <a:p>
            <a:pPr indent="457200" algn="just" defTabSz="609600">
              <a:lnSpc>
                <a:spcPct val="130000"/>
              </a:lnSpc>
            </a:pPr>
            <a:r>
              <a:rPr lang="en-US"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D</a:t>
            </a: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ifficulty description</a:t>
            </a:r>
            <a:r>
              <a:rPr lang="en-US"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a:t>
            </a:r>
            <a:endPar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282575" y="962660"/>
            <a:ext cx="7819390" cy="929640"/>
          </a:xfrm>
          <a:prstGeom prst="rect">
            <a:avLst/>
          </a:prstGeom>
          <a:noFill/>
        </p:spPr>
        <p:txBody>
          <a:bodyPr wrap="square" rtlCol="0" anchor="t">
            <a:sp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When designing the three pages of login, registration ( 2.2 ) and personal information setting, it is necessary to avoid homogenization, which makes it difficult for users to distinguish the situation of each page.</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2" name="文本框 1"/>
          <p:cNvSpPr txBox="1"/>
          <p:nvPr/>
        </p:nvSpPr>
        <p:spPr>
          <a:xfrm>
            <a:off x="334010" y="2297430"/>
            <a:ext cx="4572000" cy="370840"/>
          </a:xfrm>
          <a:prstGeom prst="rect">
            <a:avLst/>
          </a:prstGeom>
          <a:noFill/>
        </p:spPr>
        <p:txBody>
          <a:bodyPr wrap="square" rtlCol="0" anchor="t">
            <a:spAutoFit/>
          </a:bodyPr>
          <a:lstStyle/>
          <a:p>
            <a:pPr indent="457200" algn="just" defTabSz="609600">
              <a:lnSpc>
                <a:spcPct val="130000"/>
              </a:lnSpc>
            </a:pP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Solution attempts and Whether solved:</a:t>
            </a:r>
            <a:endParaRPr lang="zh-CN"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6" name="文本框 5"/>
          <p:cNvSpPr txBox="1"/>
          <p:nvPr/>
        </p:nvSpPr>
        <p:spPr>
          <a:xfrm>
            <a:off x="282575" y="2776220"/>
            <a:ext cx="7819390" cy="1059180"/>
          </a:xfrm>
          <a:prstGeom prst="rect">
            <a:avLst/>
          </a:prstGeom>
          <a:noFill/>
        </p:spPr>
        <p:txBody>
          <a:bodyPr wrap="square" rtlCol="0" anchor="t">
            <a:noAutofit/>
          </a:bodyPr>
          <a:lstStyle/>
          <a:p>
            <a:pPr indent="457200" algn="just" defTabSz="609600">
              <a:lnSpc>
                <a:spcPct val="130000"/>
              </a:lnSpc>
              <a:buClrTx/>
              <a:buSzTx/>
              <a:buFontTx/>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Through different design styles, typesetting, background color distinction, and text prompts, users can clearly identify different pages.</a:t>
            </a: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p:txBody>
      </p:sp>
      <p:pic>
        <p:nvPicPr>
          <p:cNvPr id="8" name="图片 7" descr="32313536313334313b32313536313334373bc9e8bcc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6590" y="1918335"/>
            <a:ext cx="914400" cy="914400"/>
          </a:xfrm>
          <a:prstGeom prst="rect">
            <a:avLst/>
          </a:prstGeom>
        </p:spPr>
      </p:pic>
      <p:sp>
        <p:nvSpPr>
          <p:cNvPr id="9" name="文本框 8"/>
          <p:cNvSpPr txBox="1"/>
          <p:nvPr/>
        </p:nvSpPr>
        <p:spPr>
          <a:xfrm>
            <a:off x="334010" y="2297430"/>
            <a:ext cx="4572000" cy="370840"/>
          </a:xfrm>
          <a:prstGeom prst="rect">
            <a:avLst/>
          </a:prstGeom>
          <a:noFill/>
        </p:spPr>
        <p:txBody>
          <a:bodyPr wrap="square" rtlCol="0" anchor="t">
            <a:spAutoFit/>
          </a:bodyPr>
          <a:lstStyle/>
          <a:p>
            <a:pPr indent="457200" algn="just" defTabSz="609600">
              <a:lnSpc>
                <a:spcPct val="130000"/>
              </a:lnSpc>
            </a:pPr>
            <a:r>
              <a:rPr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Solution attempts and Whether solved:</a:t>
            </a:r>
            <a:endParaRPr lang="zh-CN" altLang="zh-CN" sz="1400" b="1"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pic>
        <p:nvPicPr>
          <p:cNvPr id="12" name="图片 11" descr="32313539333131313b32313539333130393bc9e8bcc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950" y="3649980"/>
            <a:ext cx="1270000" cy="1270000"/>
          </a:xfrm>
          <a:prstGeom prst="rect">
            <a:avLst/>
          </a:prstGeom>
        </p:spPr>
      </p:pic>
      <p:pic>
        <p:nvPicPr>
          <p:cNvPr id="13" name="图片 12" descr="32303233343836303b32303235373839313bc9e8bcc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855" y="3591560"/>
            <a:ext cx="1328420" cy="1328420"/>
          </a:xfrm>
          <a:prstGeom prst="rect">
            <a:avLst/>
          </a:prstGeom>
        </p:spPr>
      </p:pic>
      <p:pic>
        <p:nvPicPr>
          <p:cNvPr id="14" name="图片 13" descr="32313536393437333b32313536393436353bcdf8c2e7c9e8bcc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050" y="3521710"/>
            <a:ext cx="1489075" cy="1489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8510905" cy="1198880"/>
          </a:xfrm>
          <a:prstGeom prst="rect">
            <a:avLst/>
          </a:prstGeom>
        </p:spPr>
        <p:txBody>
          <a:bodyPr wrap="square">
            <a:spAutoFit/>
          </a:bodyPr>
          <a:lstStyle/>
          <a:p>
            <a:pPr algn="l"/>
            <a:r>
              <a:rPr lang="en-US" altLang="zh-CN" sz="3600" b="1" kern="0" dirty="0">
                <a:solidFill>
                  <a:srgbClr val="4D4D4D"/>
                </a:solidFill>
                <a:latin typeface="+mj-ea"/>
                <a:ea typeface="+mj-ea"/>
              </a:rPr>
              <a:t>Analysis of possible key points and challenges</a:t>
            </a:r>
            <a:endParaRPr lang="en-US" altLang="zh-CN" sz="3600" b="1" kern="0" dirty="0">
              <a:solidFill>
                <a:srgbClr val="4D4D4D"/>
              </a:solidFill>
              <a:latin typeface="+mj-ea"/>
              <a:ea typeface="+mj-ea"/>
            </a:endParaRPr>
          </a:p>
        </p:txBody>
      </p:sp>
      <p:sp>
        <p:nvSpPr>
          <p:cNvPr id="18" name="PA_矩形 8"/>
          <p:cNvSpPr/>
          <p:nvPr>
            <p:custDataLst>
              <p:tags r:id="rId2"/>
            </p:custDataLst>
          </p:nvPr>
        </p:nvSpPr>
        <p:spPr>
          <a:xfrm>
            <a:off x="353696" y="1325245"/>
            <a:ext cx="1675765" cy="922020"/>
          </a:xfrm>
          <a:prstGeom prst="rect">
            <a:avLst/>
          </a:prstGeom>
        </p:spPr>
        <p:txBody>
          <a:bodyPr wrap="square">
            <a:spAutoFit/>
          </a:bodyPr>
          <a:lstStyle/>
          <a:p>
            <a:pPr defTabSz="914400"/>
            <a:r>
              <a:rPr lang="en-US" altLang="zh-CN" sz="5400" b="1" kern="0" dirty="0">
                <a:solidFill>
                  <a:srgbClr val="4D4D4D"/>
                </a:solidFill>
                <a:latin typeface="+mj-ea"/>
                <a:ea typeface="+mj-ea"/>
              </a:rPr>
              <a:t>05</a:t>
            </a:r>
            <a:endParaRPr lang="en-US" altLang="zh-CN" sz="5400" b="1" kern="0" dirty="0">
              <a:solidFill>
                <a:srgbClr val="4D4D4D"/>
              </a:solidFill>
              <a:latin typeface="+mj-ea"/>
              <a:ea typeface="+mj-ea"/>
            </a:endParaRPr>
          </a:p>
        </p:txBody>
      </p:sp>
      <p:sp>
        <p:nvSpPr>
          <p:cNvPr id="19" name="矩形: 圆角 18"/>
          <p:cNvSpPr/>
          <p:nvPr/>
        </p:nvSpPr>
        <p:spPr>
          <a:xfrm>
            <a:off x="417097" y="3586040"/>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FIVE</a:t>
            </a:r>
            <a:endParaRPr lang="zh-CN" altLang="en-US" sz="12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8"/>
          <p:cNvSpPr/>
          <p:nvPr>
            <p:custDataLst>
              <p:tags r:id="rId1"/>
            </p:custDataLst>
          </p:nvPr>
        </p:nvSpPr>
        <p:spPr>
          <a:xfrm>
            <a:off x="3089038" y="206829"/>
            <a:ext cx="3455454" cy="461665"/>
          </a:xfrm>
          <a:prstGeom prst="rect">
            <a:avLst/>
          </a:prstGeom>
        </p:spPr>
        <p:txBody>
          <a:bodyPr wrap="square">
            <a:spAutoFit/>
          </a:bodyPr>
          <a:lstStyle/>
          <a:p>
            <a:pPr algn="just"/>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Project Division of Labor</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1792795" y="960374"/>
            <a:ext cx="5558408" cy="3867785"/>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商业_#333333_128_21601036"/>
          <p:cNvPicPr>
            <a:picLocks noChangeAspect="1"/>
          </p:cNvPicPr>
          <p:nvPr/>
        </p:nvPicPr>
        <p:blipFill>
          <a:blip r:embed="rId2"/>
          <a:stretch>
            <a:fillRect/>
          </a:stretch>
        </p:blipFill>
        <p:spPr>
          <a:xfrm>
            <a:off x="4263707" y="1067844"/>
            <a:ext cx="616585" cy="616585"/>
          </a:xfrm>
          <a:prstGeom prst="rect">
            <a:avLst/>
          </a:prstGeom>
        </p:spPr>
      </p:pic>
      <p:sp>
        <p:nvSpPr>
          <p:cNvPr id="5" name="矩形 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2043430" y="1610995"/>
            <a:ext cx="5308600" cy="2942590"/>
          </a:xfrm>
          <a:prstGeom prst="rect">
            <a:avLst/>
          </a:prstGeom>
        </p:spPr>
        <p:txBody>
          <a:bodyPr wrap="square">
            <a:noAutofit/>
          </a:bodyPr>
          <a:lstStyle/>
          <a:p>
            <a:pPr fontAlgn="base">
              <a:lnSpc>
                <a:spcPct val="150000"/>
              </a:lnSpc>
              <a:spcBef>
                <a:spcPct val="0"/>
              </a:spcBef>
              <a:spcAft>
                <a:spcPct val="0"/>
              </a:spcAft>
              <a:defRPr/>
            </a:pPr>
            <a:r>
              <a:rPr lang="en-US" altLang="zh-CN" sz="1200" b="0" i="0" kern="0" dirty="0">
                <a:solidFill>
                  <a:srgbClr val="4D4D4D"/>
                </a:solidFill>
                <a:latin typeface="+mj-lt"/>
                <a:ea typeface="微软雅黑" panose="020B0503020204020204" charset="-122"/>
              </a:rPr>
              <a:t>Yifan Wang: UI interface layout planning, results review and revision, document writing (10%)</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Xindan Zhang: UI interface layout planning, results review and revision, UI interface creation (21%)</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Binyue Zheng: UI interface creation, document writing, PPT creation, presentation (18%)</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Haoyuan Zheng: UI interface creation, document writing (15%)</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Yanbo Wang: UI interface creation, document writing (16%)</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Zhaoyou Wang: UI interface creation, document writing (16%)</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Yuhao Lu: PPT creation (2%)</a:t>
            </a:r>
            <a:br>
              <a:rPr lang="en-US" altLang="zh-CN" sz="1200" kern="0" dirty="0">
                <a:solidFill>
                  <a:srgbClr val="4D4D4D"/>
                </a:solidFill>
                <a:latin typeface="+mj-lt"/>
                <a:ea typeface="微软雅黑" panose="020B0503020204020204" charset="-122"/>
              </a:rPr>
            </a:br>
            <a:r>
              <a:rPr lang="en-US" altLang="zh-CN" sz="1200" b="0" i="0" kern="0" dirty="0">
                <a:solidFill>
                  <a:srgbClr val="4D4D4D"/>
                </a:solidFill>
                <a:latin typeface="+mj-lt"/>
                <a:ea typeface="微软雅黑" panose="020B0503020204020204" charset="-122"/>
              </a:rPr>
              <a:t>Guandong Li: PPT creation (2%)</a:t>
            </a:r>
            <a:endParaRPr kumimoji="0" lang="en-US" altLang="zh-CN" sz="1200" b="0" i="0" u="none" strike="noStrike" kern="0" cap="none" spc="0" normalizeH="0" baseline="0" dirty="0">
              <a:solidFill>
                <a:srgbClr val="4D4D4D"/>
              </a:solidFill>
              <a:latin typeface="+mj-lt"/>
              <a:ea typeface="微软雅黑" panose="020B0503020204020204" charset="-122"/>
              <a:sym typeface="Calibri" panose="020F0502020204030204" pitchFamily="34" charset="0"/>
            </a:endParaRPr>
          </a:p>
        </p:txBody>
      </p:sp>
      <p:pic>
        <p:nvPicPr>
          <p:cNvPr id="6" name="图片 5" descr="图形用户界面&#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04" y="3983816"/>
            <a:ext cx="1012000" cy="737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话气泡: 矩形 1"/>
          <p:cNvSpPr/>
          <p:nvPr/>
        </p:nvSpPr>
        <p:spPr>
          <a:xfrm>
            <a:off x="741680" y="1108710"/>
            <a:ext cx="7034530" cy="852170"/>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98878" y="510392"/>
            <a:ext cx="7519035" cy="3260594"/>
            <a:chOff x="110954" y="1299608"/>
            <a:chExt cx="18495204" cy="7990499"/>
          </a:xfrm>
        </p:grpSpPr>
        <p:sp>
          <p:nvSpPr>
            <p:cNvPr id="50" name="TextBox 30"/>
            <p:cNvSpPr txBox="1"/>
            <p:nvPr/>
          </p:nvSpPr>
          <p:spPr>
            <a:xfrm>
              <a:off x="110954" y="1299608"/>
              <a:ext cx="18495204" cy="1153106"/>
            </a:xfrm>
            <a:prstGeom prst="rect">
              <a:avLst/>
            </a:prstGeom>
            <a:noFill/>
          </p:spPr>
          <p:txBody>
            <a:bodyPr wrap="square" rtlCol="0">
              <a:noAutofit/>
            </a:bodyPr>
            <a:lstStyle/>
            <a:p>
              <a:pPr indent="609600" algn="just" defTabSz="812800">
                <a:lnSpc>
                  <a:spcPct val="130000"/>
                </a:lnSpc>
              </a:pPr>
              <a:r>
                <a:rPr lang="en-US" altLang="zh-CN" b="1" dirty="0">
                  <a:solidFill>
                    <a:srgbClr val="3D3D3D"/>
                  </a:solidFill>
                  <a:latin typeface="微软雅黑" panose="020B0503020204020204" charset="-122"/>
                  <a:ea typeface="微软雅黑" panose="020B0503020204020204" charset="-122"/>
                </a:rPr>
                <a:t>Prototype Design Process and Outcomes:</a:t>
              </a:r>
              <a:endParaRPr b="1" kern="0" spc="400" dirty="0">
                <a:solidFill>
                  <a:srgbClr val="4D4D4D"/>
                </a:solidFill>
                <a:latin typeface="微软雅黑" panose="020B0503020204020204" charset="-122"/>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6" name="文本框 5"/>
          <p:cNvSpPr txBox="1"/>
          <p:nvPr/>
        </p:nvSpPr>
        <p:spPr>
          <a:xfrm>
            <a:off x="741680" y="1083945"/>
            <a:ext cx="6955155" cy="851535"/>
          </a:xfrm>
          <a:prstGeom prst="rect">
            <a:avLst/>
          </a:prstGeom>
          <a:noFill/>
        </p:spPr>
        <p:txBody>
          <a:bodyPr wrap="square" rtlCol="0" anchor="t">
            <a:noAutofit/>
          </a:bodyPr>
          <a:lstStyle/>
          <a:p>
            <a:pPr indent="609600" algn="just" defTabSz="812800">
              <a:lnSpc>
                <a:spcPct val="130000"/>
              </a:lnSpc>
            </a:pPr>
            <a:r>
              <a:rPr lang="en-US" altLang="zh-CN" sz="1400" dirty="0">
                <a:solidFill>
                  <a:srgbClr val="3D3D3D"/>
                </a:solidFill>
                <a:latin typeface="微软雅黑" panose="020B0503020204020204" charset="-122"/>
                <a:ea typeface="微软雅黑" panose="020B0503020204020204" charset="-122"/>
                <a:sym typeface="+mn-ea"/>
              </a:rPr>
              <a:t>1. </a:t>
            </a:r>
            <a:r>
              <a:rPr lang="en-US" altLang="zh-CN" sz="1400" dirty="0">
                <a:solidFill>
                  <a:srgbClr val="FF0000"/>
                </a:solidFill>
                <a:latin typeface="微软雅黑" panose="020B0503020204020204" charset="-122"/>
                <a:ea typeface="微软雅黑" panose="020B0503020204020204" charset="-122"/>
                <a:sym typeface="+mn-ea"/>
              </a:rPr>
              <a:t>Late Logo Design</a:t>
            </a:r>
            <a:r>
              <a:rPr lang="en-US" altLang="zh-CN" sz="1400" dirty="0">
                <a:solidFill>
                  <a:srgbClr val="3D3D3D"/>
                </a:solidFill>
                <a:latin typeface="微软雅黑" panose="020B0503020204020204" charset="-122"/>
                <a:ea typeface="微软雅黑" panose="020B0503020204020204" charset="-122"/>
                <a:sym typeface="+mn-ea"/>
              </a:rPr>
              <a:t>: The challenge of designing the software logo late in the project, leading to difficulties aligning it with the overall style and components of the software.</a:t>
            </a:r>
            <a:endParaRPr lang="en-US" altLang="zh-CN" sz="1400" dirty="0">
              <a:solidFill>
                <a:srgbClr val="3D3D3D"/>
              </a:solidFill>
              <a:latin typeface="微软雅黑" panose="020B0503020204020204" charset="-122"/>
              <a:ea typeface="微软雅黑" panose="020B0503020204020204" charset="-122"/>
            </a:endParaRPr>
          </a:p>
          <a:p>
            <a:pPr indent="609600" algn="just" defTabSz="8128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9" name="对话气泡: 矩形 8"/>
          <p:cNvSpPr/>
          <p:nvPr/>
        </p:nvSpPr>
        <p:spPr>
          <a:xfrm>
            <a:off x="1549400" y="3529330"/>
            <a:ext cx="7034530" cy="808990"/>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88799" y="3529573"/>
            <a:ext cx="6955200" cy="737235"/>
          </a:xfrm>
          <a:prstGeom prst="rect">
            <a:avLst/>
          </a:prstGeom>
          <a:noFill/>
        </p:spPr>
        <p:txBody>
          <a:bodyPr wrap="square" rtlCol="0" anchor="t">
            <a:spAutoFit/>
          </a:bodyPr>
          <a:lstStyle/>
          <a:p>
            <a:pPr algn="just"/>
            <a:r>
              <a:rPr lang="en-US" altLang="zh-CN" sz="1400" dirty="0">
                <a:solidFill>
                  <a:srgbClr val="3D3D3D"/>
                </a:solidFill>
                <a:latin typeface="微软雅黑" panose="020B0503020204020204" charset="-122"/>
                <a:ea typeface="微软雅黑" panose="020B0503020204020204" charset="-122"/>
              </a:rPr>
              <a:t>3.</a:t>
            </a:r>
            <a:r>
              <a:rPr lang="en-US" altLang="zh-CN" sz="1400" dirty="0">
                <a:solidFill>
                  <a:srgbClr val="FF0000"/>
                </a:solidFill>
                <a:latin typeface="微软雅黑" panose="020B0503020204020204" charset="-122"/>
                <a:ea typeface="微软雅黑" panose="020B0503020204020204" charset="-122"/>
              </a:rPr>
              <a:t>Material Search Difficulty</a:t>
            </a:r>
            <a:r>
              <a:rPr lang="en-US" altLang="zh-CN" sz="1400" dirty="0">
                <a:solidFill>
                  <a:srgbClr val="3D3D3D"/>
                </a:solidFill>
                <a:latin typeface="微软雅黑" panose="020B0503020204020204" charset="-122"/>
                <a:ea typeface="微软雅黑" panose="020B0503020204020204" charset="-122"/>
              </a:rPr>
              <a:t>: Challenges related to finding suitable patterns and backgrounds, including determining the style alignment, quantity, and source of pattern prototypes.</a:t>
            </a:r>
            <a:endParaRPr lang="en-US" altLang="zh-CN" sz="1400" dirty="0">
              <a:solidFill>
                <a:srgbClr val="3D3D3D"/>
              </a:solidFill>
              <a:latin typeface="微软雅黑" panose="020B0503020204020204" charset="-122"/>
              <a:ea typeface="微软雅黑" panose="020B0503020204020204" charset="-122"/>
            </a:endParaRPr>
          </a:p>
        </p:txBody>
      </p:sp>
      <p:grpSp>
        <p:nvGrpSpPr>
          <p:cNvPr id="3" name="组合 2"/>
          <p:cNvGrpSpPr/>
          <p:nvPr/>
        </p:nvGrpSpPr>
        <p:grpSpPr>
          <a:xfrm>
            <a:off x="1226185" y="2343150"/>
            <a:ext cx="7034530" cy="736600"/>
            <a:chOff x="1931" y="3587"/>
            <a:chExt cx="11078" cy="1160"/>
          </a:xfrm>
        </p:grpSpPr>
        <p:sp>
          <p:nvSpPr>
            <p:cNvPr id="10" name="对话气泡: 矩形 9"/>
            <p:cNvSpPr/>
            <p:nvPr/>
          </p:nvSpPr>
          <p:spPr>
            <a:xfrm>
              <a:off x="1931" y="3587"/>
              <a:ext cx="11078" cy="1134"/>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6" y="3587"/>
              <a:ext cx="10869" cy="1161"/>
            </a:xfrm>
            <a:prstGeom prst="rect">
              <a:avLst/>
            </a:prstGeom>
            <a:noFill/>
          </p:spPr>
          <p:txBody>
            <a:bodyPr wrap="square" rtlCol="0" anchor="t">
              <a:spAutoFit/>
            </a:bodyPr>
            <a:lstStyle/>
            <a:p>
              <a:pPr algn="just"/>
              <a:r>
                <a:rPr lang="en-US" altLang="zh-CN" sz="1400" dirty="0">
                  <a:solidFill>
                    <a:srgbClr val="3D3D3D"/>
                  </a:solidFill>
                  <a:latin typeface="微软雅黑" panose="020B0503020204020204" charset="-122"/>
                  <a:ea typeface="微软雅黑" panose="020B0503020204020204" charset="-122"/>
                </a:rPr>
                <a:t>2.</a:t>
              </a:r>
              <a:r>
                <a:rPr lang="en-US" altLang="zh-CN" sz="1400" dirty="0">
                  <a:solidFill>
                    <a:srgbClr val="FF0000"/>
                  </a:solidFill>
                  <a:latin typeface="微软雅黑" panose="020B0503020204020204" charset="-122"/>
                  <a:ea typeface="微软雅黑" panose="020B0503020204020204" charset="-122"/>
                </a:rPr>
                <a:t>UI Design Monotony</a:t>
              </a:r>
              <a:r>
                <a:rPr lang="en-US" altLang="zh-CN" sz="1400" dirty="0">
                  <a:solidFill>
                    <a:srgbClr val="3D3D3D"/>
                  </a:solidFill>
                  <a:latin typeface="微软雅黑" panose="020B0503020204020204" charset="-122"/>
                  <a:ea typeface="微软雅黑" panose="020B0503020204020204" charset="-122"/>
                </a:rPr>
                <a:t>: Avoiding the homogeneity of UI designs for login, registration, and personal information setting pages to prevent confusion among users.</a:t>
              </a:r>
              <a:endParaRPr lang="en-US" altLang="zh-CN" sz="1400" dirty="0">
                <a:solidFill>
                  <a:srgbClr val="3D3D3D"/>
                </a:solidFill>
                <a:latin typeface="微软雅黑" panose="020B0503020204020204" charset="-122"/>
                <a:ea typeface="微软雅黑" panose="020B0503020204020204" charset="-122"/>
              </a:endParaRPr>
            </a:p>
          </p:txBody>
        </p:sp>
      </p:grpSp>
      <p:pic>
        <p:nvPicPr>
          <p:cNvPr id="14" name="图片 9" descr="32313537333338373b32313537333337393bb0e6c8a8b7fbbac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744" y="4034701"/>
            <a:ext cx="769105" cy="769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话气泡: 矩形 1"/>
          <p:cNvSpPr/>
          <p:nvPr/>
        </p:nvSpPr>
        <p:spPr>
          <a:xfrm>
            <a:off x="741601" y="1108800"/>
            <a:ext cx="7034399" cy="720000"/>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98878" y="510392"/>
            <a:ext cx="8278495" cy="3260594"/>
            <a:chOff x="110954" y="1299608"/>
            <a:chExt cx="20363311" cy="7990499"/>
          </a:xfrm>
        </p:grpSpPr>
        <p:sp>
          <p:nvSpPr>
            <p:cNvPr id="50" name="TextBox 30"/>
            <p:cNvSpPr txBox="1"/>
            <p:nvPr/>
          </p:nvSpPr>
          <p:spPr>
            <a:xfrm>
              <a:off x="110954" y="1299608"/>
              <a:ext cx="20363311" cy="1153106"/>
            </a:xfrm>
            <a:prstGeom prst="rect">
              <a:avLst/>
            </a:prstGeom>
            <a:noFill/>
          </p:spPr>
          <p:txBody>
            <a:bodyPr wrap="square" rtlCol="0">
              <a:noAutofit/>
            </a:bodyPr>
            <a:lstStyle/>
            <a:p>
              <a:pPr indent="609600" algn="just" defTabSz="812800">
                <a:lnSpc>
                  <a:spcPct val="130000"/>
                </a:lnSpc>
              </a:pPr>
              <a:r>
                <a:rPr lang="en-US" altLang="zh-CN" b="1" dirty="0">
                  <a:solidFill>
                    <a:srgbClr val="3D3D3D"/>
                  </a:solidFill>
                  <a:latin typeface="微软雅黑" panose="020B0503020204020204" charset="-122"/>
                  <a:ea typeface="微软雅黑" panose="020B0503020204020204" charset="-122"/>
                </a:rPr>
                <a:t>Prototype Design Process and Outcomes:</a:t>
              </a:r>
              <a:endParaRPr b="1" kern="0" spc="400" dirty="0">
                <a:solidFill>
                  <a:srgbClr val="4D4D4D"/>
                </a:solidFill>
                <a:latin typeface="微软雅黑" panose="020B0503020204020204" charset="-122"/>
                <a:ea typeface="微软雅黑" panose="020B0503020204020204" charset="-122"/>
                <a:cs typeface="Segoe UI Light" panose="020B0502040204020203" pitchFamily="34" charset="0"/>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6" name="文本框 5"/>
          <p:cNvSpPr txBox="1"/>
          <p:nvPr/>
        </p:nvSpPr>
        <p:spPr>
          <a:xfrm>
            <a:off x="781199" y="1108800"/>
            <a:ext cx="6955200" cy="737235"/>
          </a:xfrm>
          <a:prstGeom prst="rect">
            <a:avLst/>
          </a:prstGeom>
          <a:noFill/>
        </p:spPr>
        <p:txBody>
          <a:bodyPr wrap="square" rtlCol="0" anchor="t">
            <a:spAutoFit/>
          </a:bodyPr>
          <a:lstStyle/>
          <a:p>
            <a:pPr algn="l"/>
            <a:r>
              <a:rPr lang="en-US" altLang="zh-CN" sz="1400" dirty="0">
                <a:solidFill>
                  <a:srgbClr val="3D3D3D"/>
                </a:solidFill>
                <a:latin typeface="微软雅黑" panose="020B0503020204020204" charset="-122"/>
                <a:ea typeface="微软雅黑" panose="020B0503020204020204" charset="-122"/>
              </a:rPr>
              <a:t>4.</a:t>
            </a:r>
            <a:r>
              <a:rPr lang="en-US" altLang="zh-CN" sz="1400" dirty="0">
                <a:solidFill>
                  <a:srgbClr val="FF0000"/>
                </a:solidFill>
                <a:latin typeface="微软雅黑" panose="020B0503020204020204" charset="-122"/>
                <a:ea typeface="微软雅黑" panose="020B0503020204020204" charset="-122"/>
              </a:rPr>
              <a:t>Font and Click Effects Design</a:t>
            </a:r>
            <a:r>
              <a:rPr lang="en-US" altLang="zh-CN" sz="1400" dirty="0">
                <a:solidFill>
                  <a:srgbClr val="3D3D3D"/>
                </a:solidFill>
                <a:latin typeface="微软雅黑" panose="020B0503020204020204" charset="-122"/>
                <a:ea typeface="微软雅黑" panose="020B0503020204020204" charset="-122"/>
              </a:rPr>
              <a:t>: Designing fonts and click effects on positive and negative pages in the emotional forum may pose challenges in achieving a desired sense of design.</a:t>
            </a:r>
            <a:endParaRPr lang="en-US" altLang="zh-CN" sz="1400" dirty="0">
              <a:solidFill>
                <a:srgbClr val="3D3D3D"/>
              </a:solidFill>
              <a:latin typeface="微软雅黑" panose="020B0503020204020204" charset="-122"/>
              <a:ea typeface="微软雅黑" panose="020B0503020204020204" charset="-122"/>
            </a:endParaRPr>
          </a:p>
        </p:txBody>
      </p:sp>
      <p:sp>
        <p:nvSpPr>
          <p:cNvPr id="9" name="对话气泡: 矩形 8"/>
          <p:cNvSpPr/>
          <p:nvPr/>
        </p:nvSpPr>
        <p:spPr>
          <a:xfrm>
            <a:off x="1549201" y="3529608"/>
            <a:ext cx="7034399" cy="720000"/>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矩形 9"/>
          <p:cNvSpPr/>
          <p:nvPr/>
        </p:nvSpPr>
        <p:spPr>
          <a:xfrm>
            <a:off x="1226401" y="2277600"/>
            <a:ext cx="7034399" cy="720000"/>
          </a:xfrm>
          <a:prstGeom prst="wedgeRectCallou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588799" y="3529573"/>
            <a:ext cx="6955200" cy="737235"/>
          </a:xfrm>
          <a:prstGeom prst="rect">
            <a:avLst/>
          </a:prstGeom>
          <a:noFill/>
        </p:spPr>
        <p:txBody>
          <a:bodyPr wrap="square" rtlCol="0" anchor="t">
            <a:spAutoFit/>
          </a:bodyPr>
          <a:lstStyle/>
          <a:p>
            <a:pPr algn="l"/>
            <a:r>
              <a:rPr lang="en-US" altLang="zh-CN" sz="1400" dirty="0">
                <a:solidFill>
                  <a:srgbClr val="3D3D3D"/>
                </a:solidFill>
                <a:latin typeface="微软雅黑" panose="020B0503020204020204" charset="-122"/>
                <a:ea typeface="微软雅黑" panose="020B0503020204020204" charset="-122"/>
              </a:rPr>
              <a:t>6.</a:t>
            </a:r>
            <a:r>
              <a:rPr lang="en-US" altLang="zh-CN" sz="1400" dirty="0">
                <a:solidFill>
                  <a:srgbClr val="FF0000"/>
                </a:solidFill>
                <a:latin typeface="微软雅黑" panose="020B0503020204020204" charset="-122"/>
                <a:ea typeface="微软雅黑" panose="020B0503020204020204" charset="-122"/>
              </a:rPr>
              <a:t>User Interface Consistency</a:t>
            </a:r>
            <a:r>
              <a:rPr lang="en-US" altLang="zh-CN" sz="1400" dirty="0">
                <a:solidFill>
                  <a:srgbClr val="3D3D3D"/>
                </a:solidFill>
                <a:latin typeface="微软雅黑" panose="020B0503020204020204" charset="-122"/>
                <a:ea typeface="微软雅黑" panose="020B0503020204020204" charset="-122"/>
              </a:rPr>
              <a:t>: Maintaining a consistent and visually appealing user interface across different modules and functions poses a potential challenge.</a:t>
            </a:r>
            <a:endParaRPr lang="en-US" altLang="zh-CN" sz="1400" dirty="0">
              <a:solidFill>
                <a:srgbClr val="3D3D3D"/>
              </a:solidFill>
              <a:latin typeface="微软雅黑" panose="020B0503020204020204" charset="-122"/>
              <a:ea typeface="微软雅黑" panose="020B0503020204020204" charset="-122"/>
            </a:endParaRPr>
          </a:p>
        </p:txBody>
      </p:sp>
      <p:sp>
        <p:nvSpPr>
          <p:cNvPr id="13" name="文本框 12"/>
          <p:cNvSpPr txBox="1"/>
          <p:nvPr/>
        </p:nvSpPr>
        <p:spPr>
          <a:xfrm>
            <a:off x="1305599" y="2268268"/>
            <a:ext cx="6955200" cy="737235"/>
          </a:xfrm>
          <a:prstGeom prst="rect">
            <a:avLst/>
          </a:prstGeom>
          <a:noFill/>
        </p:spPr>
        <p:txBody>
          <a:bodyPr wrap="square" rtlCol="0" anchor="t">
            <a:spAutoFit/>
          </a:bodyPr>
          <a:lstStyle/>
          <a:p>
            <a:pPr algn="l"/>
            <a:r>
              <a:rPr lang="en-US" altLang="zh-CN" sz="1400" dirty="0">
                <a:solidFill>
                  <a:srgbClr val="3D3D3D"/>
                </a:solidFill>
                <a:latin typeface="微软雅黑" panose="020B0503020204020204" charset="-122"/>
                <a:ea typeface="微软雅黑" panose="020B0503020204020204" charset="-122"/>
              </a:rPr>
              <a:t>5.</a:t>
            </a:r>
            <a:r>
              <a:rPr lang="en-US" altLang="zh-CN" sz="1400" dirty="0">
                <a:solidFill>
                  <a:srgbClr val="FF0000"/>
                </a:solidFill>
                <a:latin typeface="微软雅黑" panose="020B0503020204020204" charset="-122"/>
                <a:ea typeface="微软雅黑" panose="020B0503020204020204" charset="-122"/>
              </a:rPr>
              <a:t>Effective Division of Forum Interfaces</a:t>
            </a:r>
            <a:r>
              <a:rPr lang="en-US" altLang="zh-CN" sz="1400" dirty="0">
                <a:solidFill>
                  <a:srgbClr val="3D3D3D"/>
                </a:solidFill>
                <a:latin typeface="微软雅黑" panose="020B0503020204020204" charset="-122"/>
                <a:ea typeface="微软雅黑" panose="020B0503020204020204" charset="-122"/>
              </a:rPr>
              <a:t>: Successfully dividing the forum into four interfaces, including main, partition, posting, and interaction interfaces, while maintaining a coherent design.</a:t>
            </a:r>
            <a:endParaRPr lang="en-US" altLang="zh-CN" sz="1400" dirty="0">
              <a:solidFill>
                <a:srgbClr val="3D3D3D"/>
              </a:solidFill>
              <a:latin typeface="微软雅黑" panose="020B0503020204020204" charset="-122"/>
              <a:ea typeface="微软雅黑" panose="020B0503020204020204" charset="-122"/>
            </a:endParaRPr>
          </a:p>
        </p:txBody>
      </p:sp>
      <p:pic>
        <p:nvPicPr>
          <p:cNvPr id="3" name="图片 9" descr="32313537333338373b32313537333337393bb0e6c8a8b7fbbac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744" y="4034701"/>
            <a:ext cx="769105" cy="769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a:xfrm rot="1770211" flipH="1">
            <a:off x="2506577" y="-290949"/>
            <a:ext cx="4188449" cy="5513898"/>
          </a:xfrm>
          <a:prstGeom prst="parallelogram">
            <a:avLst>
              <a:gd name="adj" fmla="val 74745"/>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rot="1770211">
            <a:off x="5870445" y="2715473"/>
            <a:ext cx="1980168" cy="5560599"/>
          </a:xfrm>
          <a:prstGeom prst="parallelogram">
            <a:avLst>
              <a:gd name="adj" fmla="val 74745"/>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rot="1770211">
            <a:off x="-22727" y="-1083616"/>
            <a:ext cx="1980168" cy="5560599"/>
          </a:xfrm>
          <a:prstGeom prst="parallelogram">
            <a:avLst>
              <a:gd name="adj" fmla="val 74745"/>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41122" y="312809"/>
            <a:ext cx="5985686" cy="3458177"/>
            <a:chOff x="1439237" y="815406"/>
            <a:chExt cx="14723497" cy="8474701"/>
          </a:xfrm>
        </p:grpSpPr>
        <p:sp>
          <p:nvSpPr>
            <p:cNvPr id="50" name="TextBox 30"/>
            <p:cNvSpPr txBox="1"/>
            <p:nvPr/>
          </p:nvSpPr>
          <p:spPr>
            <a:xfrm>
              <a:off x="1439237" y="815406"/>
              <a:ext cx="11682146" cy="1153106"/>
            </a:xfrm>
            <a:prstGeom prst="rect">
              <a:avLst/>
            </a:prstGeom>
            <a:noFill/>
          </p:spPr>
          <p:txBody>
            <a:bodyPr wrap="square" rtlCol="0">
              <a:noAutofit/>
            </a:bodyPr>
            <a:lstStyle/>
            <a:p>
              <a:pPr algn="l"/>
              <a:r>
                <a:rPr lang="en-US" altLang="zh-CN" b="1" dirty="0">
                  <a:solidFill>
                    <a:srgbClr val="4F4F4F"/>
                  </a:solidFill>
                  <a:latin typeface="微软雅黑" panose="020B0503020204020204" charset="-122"/>
                  <a:ea typeface="微软雅黑" panose="020B0503020204020204" charset="-122"/>
                </a:rPr>
                <a:t>Possible key points</a:t>
              </a:r>
              <a:endParaRPr lang="en-US" altLang="zh-CN" b="1" dirty="0">
                <a:solidFill>
                  <a:srgbClr val="4F4F4F"/>
                </a:solidFill>
                <a:latin typeface="微软雅黑" panose="020B0503020204020204" charset="-122"/>
                <a:ea typeface="微软雅黑" panose="020B0503020204020204" charset="-122"/>
              </a:endParaRP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8128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3" name="文本框 2"/>
          <p:cNvSpPr txBox="1"/>
          <p:nvPr/>
        </p:nvSpPr>
        <p:spPr>
          <a:xfrm>
            <a:off x="298450" y="733425"/>
            <a:ext cx="3808095" cy="4317365"/>
          </a:xfrm>
          <a:prstGeom prst="rect">
            <a:avLst/>
          </a:prstGeom>
          <a:noFill/>
        </p:spPr>
        <p:txBody>
          <a:bodyPr wrap="square" rtlCol="0">
            <a:noAutofit/>
          </a:bodyPr>
          <a:lstStyle/>
          <a:p>
            <a:pPr algn="l">
              <a:buFont typeface="+mj-lt"/>
              <a:buAutoNum type="arabicPeriod"/>
            </a:pPr>
            <a:r>
              <a:rPr lang="en-US" altLang="zh-CN" sz="1400" dirty="0">
                <a:solidFill>
                  <a:srgbClr val="FF0000"/>
                </a:solidFill>
                <a:latin typeface="微软雅黑" panose="020B0503020204020204" charset="-122"/>
                <a:ea typeface="微软雅黑" panose="020B0503020204020204" charset="-122"/>
              </a:rPr>
              <a:t>Collaborative Grouping Approach</a:t>
            </a:r>
            <a:r>
              <a:rPr lang="en-US" altLang="zh-CN" sz="1400" dirty="0">
                <a:solidFill>
                  <a:srgbClr val="3D3D3D"/>
                </a:solidFill>
                <a:latin typeface="微软雅黑" panose="020B0503020204020204" charset="-122"/>
                <a:ea typeface="微软雅黑" panose="020B0503020204020204" charset="-122"/>
              </a:rPr>
              <a:t>: The adoption of a collaborative grouping approach is a key strategy, promoting efficient task completion by dividing the team into specialized groups (frontend, backend, server, and documentation).</a:t>
            </a:r>
            <a:endParaRPr lang="en-US" altLang="zh-CN" sz="1400" dirty="0">
              <a:solidFill>
                <a:srgbClr val="3D3D3D"/>
              </a:solidFill>
              <a:latin typeface="微软雅黑" panose="020B0503020204020204" charset="-122"/>
              <a:ea typeface="微软雅黑" panose="020B0503020204020204" charset="-122"/>
            </a:endParaRPr>
          </a:p>
          <a:p>
            <a:pPr algn="l">
              <a:buFont typeface="+mj-lt"/>
              <a:buAutoNum type="arabicPeriod"/>
            </a:pPr>
            <a:endParaRPr lang="en-US" altLang="zh-CN" sz="1400" dirty="0">
              <a:solidFill>
                <a:srgbClr val="3D3D3D"/>
              </a:solidFill>
              <a:latin typeface="微软雅黑" panose="020B0503020204020204" charset="-122"/>
              <a:ea typeface="微软雅黑" panose="020B0503020204020204" charset="-122"/>
            </a:endParaRPr>
          </a:p>
          <a:p>
            <a:pPr algn="l">
              <a:buFont typeface="+mj-lt"/>
              <a:buAutoNum type="arabicPeriod"/>
            </a:pPr>
            <a:r>
              <a:rPr lang="en-US" altLang="zh-CN" sz="1400" dirty="0">
                <a:solidFill>
                  <a:srgbClr val="FF0000"/>
                </a:solidFill>
                <a:latin typeface="微软雅黑" panose="020B0503020204020204" charset="-122"/>
                <a:ea typeface="微软雅黑" panose="020B0503020204020204" charset="-122"/>
              </a:rPr>
              <a:t>Regular Work Exchange Meetings</a:t>
            </a:r>
            <a:r>
              <a:rPr lang="en-US" altLang="zh-CN" sz="1400" dirty="0">
                <a:solidFill>
                  <a:srgbClr val="3D3D3D"/>
                </a:solidFill>
                <a:latin typeface="微软雅黑" panose="020B0503020204020204" charset="-122"/>
                <a:ea typeface="微软雅黑" panose="020B0503020204020204" charset="-122"/>
              </a:rPr>
              <a:t>: Holding regular meetings is crucial for maintaining communication, coordination, and task integrity among team members.</a:t>
            </a:r>
            <a:endParaRPr lang="en-US" altLang="zh-CN" sz="1400" dirty="0">
              <a:solidFill>
                <a:srgbClr val="3D3D3D"/>
              </a:solidFill>
              <a:latin typeface="微软雅黑" panose="020B0503020204020204" charset="-122"/>
              <a:ea typeface="微软雅黑" panose="020B0503020204020204" charset="-122"/>
            </a:endParaRPr>
          </a:p>
          <a:p>
            <a:pPr algn="l">
              <a:buFont typeface="+mj-lt"/>
              <a:buAutoNum type="arabicPeriod"/>
            </a:pPr>
            <a:endParaRPr lang="en-US" altLang="zh-CN" sz="1400" dirty="0">
              <a:solidFill>
                <a:srgbClr val="3D3D3D"/>
              </a:solidFill>
              <a:latin typeface="微软雅黑" panose="020B0503020204020204" charset="-122"/>
              <a:ea typeface="微软雅黑" panose="020B0503020204020204" charset="-122"/>
            </a:endParaRPr>
          </a:p>
          <a:p>
            <a:pPr algn="l">
              <a:buFont typeface="+mj-lt"/>
              <a:buAutoNum type="arabicPeriod"/>
            </a:pPr>
            <a:r>
              <a:rPr lang="en-US" altLang="zh-CN" sz="1400" dirty="0">
                <a:solidFill>
                  <a:srgbClr val="FF0000"/>
                </a:solidFill>
                <a:latin typeface="微软雅黑" panose="020B0503020204020204" charset="-122"/>
                <a:ea typeface="微软雅黑" panose="020B0503020204020204" charset="-122"/>
              </a:rPr>
              <a:t>Performance Assessment</a:t>
            </a:r>
            <a:r>
              <a:rPr lang="en-US" altLang="zh-CN" sz="1400" dirty="0">
                <a:solidFill>
                  <a:srgbClr val="3D3D3D"/>
                </a:solidFill>
                <a:latin typeface="微软雅黑" panose="020B0503020204020204" charset="-122"/>
                <a:ea typeface="微软雅黑" panose="020B0503020204020204" charset="-122"/>
              </a:rPr>
              <a:t>: Periodic assessments of team performance allow for the identification of issues, enabling timely measures for improvement.</a:t>
            </a:r>
            <a:endParaRPr lang="en-US" altLang="zh-CN" sz="1400" dirty="0">
              <a:solidFill>
                <a:srgbClr val="3D3D3D"/>
              </a:solidFill>
              <a:latin typeface="微软雅黑" panose="020B0503020204020204" charset="-122"/>
              <a:ea typeface="微软雅黑" panose="020B0503020204020204" charset="-122"/>
            </a:endParaRPr>
          </a:p>
          <a:p>
            <a:endParaRPr lang="zh-CN" altLang="en-US" sz="1400" dirty="0">
              <a:latin typeface="微软雅黑" panose="020B0503020204020204" charset="-122"/>
              <a:ea typeface="微软雅黑" panose="020B0503020204020204" charset="-122"/>
            </a:endParaRPr>
          </a:p>
        </p:txBody>
      </p:sp>
      <p:sp>
        <p:nvSpPr>
          <p:cNvPr id="4" name="文本框 3"/>
          <p:cNvSpPr txBox="1"/>
          <p:nvPr/>
        </p:nvSpPr>
        <p:spPr>
          <a:xfrm>
            <a:off x="5190490" y="352425"/>
            <a:ext cx="3900170" cy="4586605"/>
          </a:xfrm>
          <a:prstGeom prst="rect">
            <a:avLst/>
          </a:prstGeom>
          <a:noFill/>
        </p:spPr>
        <p:txBody>
          <a:bodyPr wrap="square" rtlCol="0">
            <a:noAutofit/>
          </a:bodyPr>
          <a:lstStyle/>
          <a:p>
            <a:pPr algn="l"/>
            <a:r>
              <a:rPr lang="en-US" altLang="zh-CN" sz="1400" dirty="0">
                <a:solidFill>
                  <a:srgbClr val="3D3D3D"/>
                </a:solidFill>
                <a:latin typeface="微软雅黑" panose="020B0503020204020204" charset="-122"/>
                <a:ea typeface="微软雅黑" panose="020B0503020204020204" charset="-122"/>
              </a:rPr>
              <a:t>4.</a:t>
            </a:r>
            <a:r>
              <a:rPr lang="en-US" altLang="zh-CN" sz="1400" dirty="0">
                <a:solidFill>
                  <a:srgbClr val="FF0000"/>
                </a:solidFill>
                <a:latin typeface="微软雅黑" panose="020B0503020204020204" charset="-122"/>
                <a:ea typeface="微软雅黑" panose="020B0503020204020204" charset="-122"/>
              </a:rPr>
              <a:t>Utilization of Prototype Design Tools</a:t>
            </a:r>
            <a:r>
              <a:rPr lang="en-US" altLang="zh-CN" sz="1400" dirty="0">
                <a:solidFill>
                  <a:srgbClr val="3D3D3D"/>
                </a:solidFill>
                <a:latin typeface="微软雅黑" panose="020B0503020204020204" charset="-122"/>
                <a:ea typeface="微软雅黑" panose="020B0503020204020204" charset="-122"/>
              </a:rPr>
              <a:t>: The team utilizes specialized prototype design tools such as Instant Design and </a:t>
            </a:r>
            <a:r>
              <a:rPr lang="en-US" altLang="zh-CN" sz="1400" dirty="0" err="1">
                <a:solidFill>
                  <a:srgbClr val="3D3D3D"/>
                </a:solidFill>
                <a:latin typeface="微软雅黑" panose="020B0503020204020204" charset="-122"/>
                <a:ea typeface="微软雅黑" panose="020B0503020204020204" charset="-122"/>
              </a:rPr>
              <a:t>Mockplus</a:t>
            </a:r>
            <a:r>
              <a:rPr lang="en-US" altLang="zh-CN" sz="1400" dirty="0">
                <a:solidFill>
                  <a:srgbClr val="3D3D3D"/>
                </a:solidFill>
                <a:latin typeface="微软雅黑" panose="020B0503020204020204" charset="-122"/>
                <a:ea typeface="微软雅黑" panose="020B0503020204020204" charset="-122"/>
              </a:rPr>
              <a:t> for constructing frameworks and leveraging resources.</a:t>
            </a:r>
            <a:endParaRPr lang="en-US" altLang="zh-CN" sz="1400" dirty="0">
              <a:solidFill>
                <a:srgbClr val="3D3D3D"/>
              </a:solidFill>
              <a:latin typeface="微软雅黑" panose="020B0503020204020204" charset="-122"/>
              <a:ea typeface="微软雅黑" panose="020B0503020204020204" charset="-122"/>
            </a:endParaRPr>
          </a:p>
          <a:p>
            <a:pPr algn="l"/>
            <a:endParaRPr lang="en-US" altLang="zh-CN" sz="1400" dirty="0">
              <a:solidFill>
                <a:srgbClr val="3D3D3D"/>
              </a:solidFill>
              <a:latin typeface="微软雅黑" panose="020B0503020204020204" charset="-122"/>
              <a:ea typeface="微软雅黑" panose="020B0503020204020204" charset="-122"/>
            </a:endParaRPr>
          </a:p>
          <a:p>
            <a:pPr algn="l"/>
            <a:r>
              <a:rPr lang="en-US" altLang="zh-CN" sz="1400" dirty="0">
                <a:solidFill>
                  <a:srgbClr val="3D3D3D"/>
                </a:solidFill>
                <a:latin typeface="微软雅黑" panose="020B0503020204020204" charset="-122"/>
                <a:ea typeface="微软雅黑" panose="020B0503020204020204" charset="-122"/>
              </a:rPr>
              <a:t>5.</a:t>
            </a:r>
            <a:r>
              <a:rPr lang="en-US" altLang="zh-CN" sz="1400" dirty="0">
                <a:solidFill>
                  <a:srgbClr val="FF0000"/>
                </a:solidFill>
                <a:latin typeface="微软雅黑" panose="020B0503020204020204" charset="-122"/>
                <a:ea typeface="微软雅黑" panose="020B0503020204020204" charset="-122"/>
              </a:rPr>
              <a:t>Material Sourcing</a:t>
            </a:r>
            <a:r>
              <a:rPr lang="en-US" altLang="zh-CN" sz="1400" dirty="0">
                <a:solidFill>
                  <a:srgbClr val="3D3D3D"/>
                </a:solidFill>
                <a:latin typeface="微软雅黑" panose="020B0503020204020204" charset="-122"/>
                <a:ea typeface="微软雅黑" panose="020B0503020204020204" charset="-122"/>
              </a:rPr>
              <a:t>: The sourcing of materials, including patterns and backgrounds from platforms like </a:t>
            </a:r>
            <a:r>
              <a:rPr lang="en-US" altLang="zh-CN" sz="1400" dirty="0" err="1">
                <a:solidFill>
                  <a:srgbClr val="3D3D3D"/>
                </a:solidFill>
                <a:latin typeface="微软雅黑" panose="020B0503020204020204" charset="-122"/>
                <a:ea typeface="微软雅黑" panose="020B0503020204020204" charset="-122"/>
              </a:rPr>
              <a:t>Iconfont</a:t>
            </a:r>
            <a:r>
              <a:rPr lang="en-US" altLang="zh-CN" sz="1400" dirty="0">
                <a:solidFill>
                  <a:srgbClr val="3D3D3D"/>
                </a:solidFill>
                <a:latin typeface="微软雅黑" panose="020B0503020204020204" charset="-122"/>
                <a:ea typeface="微软雅黑" panose="020B0503020204020204" charset="-122"/>
              </a:rPr>
              <a:t>, is a key aspect of UI design.</a:t>
            </a:r>
            <a:endParaRPr lang="en-US" altLang="zh-CN" sz="1400" dirty="0">
              <a:solidFill>
                <a:srgbClr val="3D3D3D"/>
              </a:solidFill>
              <a:latin typeface="微软雅黑" panose="020B0503020204020204" charset="-122"/>
              <a:ea typeface="微软雅黑" panose="020B0503020204020204" charset="-122"/>
            </a:endParaRPr>
          </a:p>
          <a:p>
            <a:pPr algn="l"/>
            <a:endParaRPr lang="en-US" altLang="zh-CN" sz="1400" dirty="0">
              <a:solidFill>
                <a:srgbClr val="3D3D3D"/>
              </a:solidFill>
              <a:latin typeface="微软雅黑" panose="020B0503020204020204" charset="-122"/>
              <a:ea typeface="微软雅黑" panose="020B0503020204020204" charset="-122"/>
            </a:endParaRPr>
          </a:p>
          <a:p>
            <a:pPr algn="l"/>
            <a:r>
              <a:rPr lang="en-US" altLang="zh-CN" sz="1400" dirty="0">
                <a:solidFill>
                  <a:srgbClr val="3D3D3D"/>
                </a:solidFill>
                <a:latin typeface="微软雅黑" panose="020B0503020204020204" charset="-122"/>
                <a:ea typeface="微软雅黑" panose="020B0503020204020204" charset="-122"/>
              </a:rPr>
              <a:t>6.</a:t>
            </a:r>
            <a:r>
              <a:rPr lang="en-US" altLang="zh-CN" sz="1400" dirty="0">
                <a:solidFill>
                  <a:srgbClr val="FF0000"/>
                </a:solidFill>
                <a:latin typeface="微软雅黑" panose="020B0503020204020204" charset="-122"/>
                <a:ea typeface="微软雅黑" panose="020B0503020204020204" charset="-122"/>
              </a:rPr>
              <a:t>Schedule Arrangement</a:t>
            </a:r>
            <a:r>
              <a:rPr lang="en-US" altLang="zh-CN" sz="1400" dirty="0">
                <a:solidFill>
                  <a:srgbClr val="3D3D3D"/>
                </a:solidFill>
                <a:latin typeface="微软雅黑" panose="020B0503020204020204" charset="-122"/>
                <a:ea typeface="微软雅黑" panose="020B0503020204020204" charset="-122"/>
              </a:rPr>
              <a:t>: A well-structured schedule is essential for ensuring each task and milestone has a dedicated timeframe, promoting efficient time utilization.</a:t>
            </a:r>
            <a:endParaRPr lang="en-US" altLang="zh-CN" sz="1400" dirty="0">
              <a:solidFill>
                <a:srgbClr val="3D3D3D"/>
              </a:solidFill>
              <a:latin typeface="微软雅黑" panose="020B0503020204020204" charset="-122"/>
              <a:ea typeface="微软雅黑" panose="020B0503020204020204" charset="-122"/>
            </a:endParaRPr>
          </a:p>
          <a:p>
            <a:pPr algn="l"/>
            <a:endParaRPr lang="en-US" altLang="zh-CN" sz="1400" dirty="0">
              <a:solidFill>
                <a:srgbClr val="3D3D3D"/>
              </a:solidFill>
              <a:latin typeface="微软雅黑" panose="020B0503020204020204" charset="-122"/>
              <a:ea typeface="微软雅黑" panose="020B0503020204020204" charset="-122"/>
            </a:endParaRPr>
          </a:p>
          <a:p>
            <a:pPr algn="l"/>
            <a:r>
              <a:rPr lang="en-US" altLang="zh-CN" sz="1400" dirty="0">
                <a:solidFill>
                  <a:srgbClr val="3D3D3D"/>
                </a:solidFill>
                <a:latin typeface="微软雅黑" panose="020B0503020204020204" charset="-122"/>
                <a:ea typeface="微软雅黑" panose="020B0503020204020204" charset="-122"/>
              </a:rPr>
              <a:t>7.</a:t>
            </a:r>
            <a:r>
              <a:rPr lang="en-US" altLang="zh-CN" sz="1400" dirty="0">
                <a:solidFill>
                  <a:srgbClr val="FF0000"/>
                </a:solidFill>
                <a:latin typeface="微软雅黑" panose="020B0503020204020204" charset="-122"/>
                <a:ea typeface="微软雅黑" panose="020B0503020204020204" charset="-122"/>
              </a:rPr>
              <a:t>Division of Forum Interfaces</a:t>
            </a:r>
            <a:r>
              <a:rPr lang="en-US" altLang="zh-CN" sz="1400" dirty="0">
                <a:solidFill>
                  <a:srgbClr val="3D3D3D"/>
                </a:solidFill>
                <a:latin typeface="微软雅黑" panose="020B0503020204020204" charset="-122"/>
                <a:ea typeface="微软雅黑" panose="020B0503020204020204" charset="-122"/>
              </a:rPr>
              <a:t>: Segmentation of the forum into four interfaces poses both a key point and potential challenge, emphasizing the need for a balanced and effective design.</a:t>
            </a:r>
            <a:endParaRPr lang="en-US" altLang="zh-CN" sz="1400" dirty="0">
              <a:solidFill>
                <a:srgbClr val="3D3D3D"/>
              </a:solidFill>
              <a:latin typeface="微软雅黑" panose="020B0503020204020204" charset="-122"/>
              <a:ea typeface="微软雅黑" panose="020B0503020204020204" charset="-122"/>
            </a:endParaRPr>
          </a:p>
          <a:p>
            <a:endParaRPr lang="zh-CN" altLang="en-US" sz="1400" dirty="0">
              <a:latin typeface="微软雅黑" panose="020B0503020204020204" charset="-122"/>
              <a:ea typeface="微软雅黑" panose="020B0503020204020204" charset="-122"/>
            </a:endParaRPr>
          </a:p>
        </p:txBody>
      </p:sp>
      <p:cxnSp>
        <p:nvCxnSpPr>
          <p:cNvPr id="7" name="直接连接符 6"/>
          <p:cNvCxnSpPr/>
          <p:nvPr/>
        </p:nvCxnSpPr>
        <p:spPr>
          <a:xfrm>
            <a:off x="4572000" y="312810"/>
            <a:ext cx="57600" cy="4626391"/>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8583930" cy="1198880"/>
          </a:xfrm>
          <a:prstGeom prst="rect">
            <a:avLst/>
          </a:prstGeom>
        </p:spPr>
        <p:txBody>
          <a:bodyPr wrap="square">
            <a:spAutoFit/>
          </a:bodyPr>
          <a:lstStyle/>
          <a:p>
            <a:pPr algn="l">
              <a:buClrTx/>
              <a:buSzTx/>
              <a:buFontTx/>
            </a:pPr>
            <a:r>
              <a:rPr lang="en-US" altLang="zh-CN" sz="3600" b="1" kern="0" dirty="0">
                <a:solidFill>
                  <a:srgbClr val="4D4D4D"/>
                </a:solidFill>
                <a:latin typeface="+mj-ea"/>
                <a:ea typeface="+mj-ea"/>
              </a:rPr>
              <a:t>Feelings and Evaluations of Teammates</a:t>
            </a:r>
            <a:endParaRPr lang="en-US" altLang="zh-CN" sz="3600" b="1" kern="0" dirty="0">
              <a:solidFill>
                <a:srgbClr val="4D4D4D"/>
              </a:solidFill>
              <a:latin typeface="+mj-ea"/>
              <a:ea typeface="+mj-ea"/>
            </a:endParaRPr>
          </a:p>
        </p:txBody>
      </p:sp>
      <p:sp>
        <p:nvSpPr>
          <p:cNvPr id="18" name="PA_矩形 8"/>
          <p:cNvSpPr/>
          <p:nvPr>
            <p:custDataLst>
              <p:tags r:id="rId2"/>
            </p:custDataLst>
          </p:nvPr>
        </p:nvSpPr>
        <p:spPr>
          <a:xfrm>
            <a:off x="353696" y="1325245"/>
            <a:ext cx="1675765" cy="922020"/>
          </a:xfrm>
          <a:prstGeom prst="rect">
            <a:avLst/>
          </a:prstGeom>
        </p:spPr>
        <p:txBody>
          <a:bodyPr wrap="square">
            <a:spAutoFit/>
          </a:bodyPr>
          <a:lstStyle/>
          <a:p>
            <a:pPr defTabSz="914400"/>
            <a:r>
              <a:rPr lang="en-US" altLang="zh-CN" sz="5400" b="1" kern="0" dirty="0">
                <a:solidFill>
                  <a:srgbClr val="4D4D4D"/>
                </a:solidFill>
                <a:latin typeface="+mj-ea"/>
                <a:ea typeface="+mj-ea"/>
              </a:rPr>
              <a:t>06</a:t>
            </a:r>
            <a:endParaRPr lang="en-US" altLang="zh-CN" sz="5400" b="1" kern="0" dirty="0">
              <a:solidFill>
                <a:srgbClr val="4D4D4D"/>
              </a:solidFill>
              <a:latin typeface="+mj-ea"/>
              <a:ea typeface="+mj-ea"/>
            </a:endParaRPr>
          </a:p>
        </p:txBody>
      </p:sp>
      <p:sp>
        <p:nvSpPr>
          <p:cNvPr id="19" name="矩形: 圆角 18"/>
          <p:cNvSpPr/>
          <p:nvPr/>
        </p:nvSpPr>
        <p:spPr>
          <a:xfrm>
            <a:off x="417097" y="356254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SIX</a:t>
            </a:r>
            <a:endParaRPr lang="zh-CN" altLang="en-US" sz="12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0100" y="489585"/>
            <a:ext cx="7276465" cy="1061085"/>
          </a:xfrm>
          <a:prstGeom prst="rect">
            <a:avLst/>
          </a:prstGeom>
          <a:noFill/>
        </p:spPr>
        <p:txBody>
          <a:bodyPr wrap="square" rtlCol="0">
            <a:noAutofit/>
          </a:bodyPr>
          <a:lstStyle/>
          <a:p>
            <a:pPr algn="just"/>
            <a:r>
              <a:rPr lang="en-US" altLang="zh-CN" sz="1600" dirty="0">
                <a:solidFill>
                  <a:srgbClr val="00B0F0"/>
                </a:solidFill>
                <a:latin typeface="微软雅黑" panose="020B0503020204020204" charset="-122"/>
                <a:ea typeface="微软雅黑" panose="020B0503020204020204" charset="-122"/>
              </a:rPr>
              <a:t>Our team's spirit of collaboration is evident in our close cooperation and harmonious relationships. In this project, each team member demonstrated </a:t>
            </a:r>
            <a:r>
              <a:rPr lang="en-US" altLang="zh-CN" sz="1600" dirty="0">
                <a:solidFill>
                  <a:srgbClr val="FF0000"/>
                </a:solidFill>
                <a:latin typeface="微软雅黑" panose="020B0503020204020204" charset="-122"/>
                <a:ea typeface="微软雅黑" panose="020B0503020204020204" charset="-122"/>
              </a:rPr>
              <a:t>a high level of responsibility and teamwork</a:t>
            </a:r>
            <a:r>
              <a:rPr lang="en-US" altLang="zh-CN" sz="1600" dirty="0">
                <a:solidFill>
                  <a:srgbClr val="00B0F0"/>
                </a:solidFill>
                <a:latin typeface="微软雅黑" panose="020B0503020204020204" charset="-122"/>
                <a:ea typeface="微软雅黑" panose="020B0503020204020204" charset="-122"/>
              </a:rPr>
              <a:t>.</a:t>
            </a:r>
            <a:endParaRPr lang="en-US" altLang="zh-CN" sz="1600" dirty="0">
              <a:solidFill>
                <a:srgbClr val="00B0F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298339" y="1550599"/>
            <a:ext cx="4231793" cy="31572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3146580" y="2228887"/>
            <a:ext cx="3014898" cy="281506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415830" y="2295252"/>
            <a:ext cx="2530328" cy="553085"/>
          </a:xfrm>
          <a:prstGeom prst="rect">
            <a:avLst/>
          </a:prstGeom>
        </p:spPr>
        <p:txBody>
          <a:bodyPr wrap="square">
            <a:spAutoFit/>
          </a:bodyPr>
          <a:lstStyle/>
          <a:p>
            <a:pPr algn="ctr"/>
            <a:r>
              <a:rPr lang="en-US" altLang="zh-CN" sz="1500" b="1" i="0" dirty="0">
                <a:solidFill>
                  <a:schemeClr val="bg1"/>
                </a:solidFill>
                <a:effectLst/>
                <a:latin typeface="微软雅黑" panose="020B0503020204020204" charset="-122"/>
                <a:ea typeface="微软雅黑" panose="020B0503020204020204" charset="-122"/>
              </a:rPr>
              <a:t>Harmonious Relationships</a:t>
            </a:r>
            <a:endParaRPr lang="en-US" altLang="zh-CN" sz="1500" b="1" i="0" dirty="0">
              <a:solidFill>
                <a:schemeClr val="bg1"/>
              </a:solidFill>
              <a:effectLst/>
              <a:latin typeface="微软雅黑" panose="020B0503020204020204" charset="-122"/>
              <a:ea typeface="微软雅黑" panose="020B0503020204020204" charset="-122"/>
            </a:endParaRPr>
          </a:p>
        </p:txBody>
      </p:sp>
      <p:sp>
        <p:nvSpPr>
          <p:cNvPr id="38" name="矩形 3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587750" y="2658745"/>
            <a:ext cx="2317750" cy="1955165"/>
          </a:xfrm>
          <a:prstGeom prst="rect">
            <a:avLst/>
          </a:prstGeom>
        </p:spPr>
        <p:txBody>
          <a:bodyPr wrap="square">
            <a:noAutofit/>
          </a:bodyPr>
          <a:lstStyle/>
          <a:p>
            <a:pPr algn="just" fontAlgn="base">
              <a:lnSpc>
                <a:spcPct val="150000"/>
              </a:lnSpc>
              <a:spcBef>
                <a:spcPct val="0"/>
              </a:spcBef>
              <a:spcAft>
                <a:spcPct val="0"/>
              </a:spcAft>
              <a:defRPr/>
            </a:pPr>
            <a:r>
              <a:rPr lang="en-US" altLang="zh-CN" sz="1050" dirty="0">
                <a:solidFill>
                  <a:schemeClr val="bg1"/>
                </a:solidFill>
                <a:latin typeface="Calibri Light" panose="020F0302020204030204"/>
                <a:ea typeface="微软雅黑" panose="020B0503020204020204" charset="-122"/>
                <a:cs typeface="Arial" panose="020B0604020202020204" pitchFamily="34" charset="0"/>
                <a:sym typeface="Calibri" panose="020F0502020204030204" pitchFamily="34" charset="0"/>
              </a:rPr>
              <a:t>The team members have established harmonious relationships, contributing to better collaboration. Everyone willingly shared experiences and knowledge, actively providing assistance. Faced with challenges, we worked together and supported each other, creating a positive and uplifting atmosphere within the entire team.</a:t>
            </a:r>
            <a:endParaRPr lang="zh-CN" altLang="en-US" sz="1050" dirty="0">
              <a:solidFill>
                <a:schemeClr val="bg1"/>
              </a:solidFill>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4" name="组合 3"/>
          <p:cNvGrpSpPr/>
          <p:nvPr/>
        </p:nvGrpSpPr>
        <p:grpSpPr>
          <a:xfrm>
            <a:off x="152759" y="1118484"/>
            <a:ext cx="2993821" cy="2906531"/>
            <a:chOff x="709540" y="503216"/>
            <a:chExt cx="3991761" cy="3875375"/>
          </a:xfrm>
        </p:grpSpPr>
        <p:sp>
          <p:nvSpPr>
            <p:cNvPr id="39" name="椭圆 38"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709540" y="503216"/>
              <a:ext cx="3991761" cy="38753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149807" y="820716"/>
              <a:ext cx="3175847" cy="640080"/>
            </a:xfrm>
            <a:prstGeom prst="rect">
              <a:avLst/>
            </a:prstGeom>
          </p:spPr>
          <p:txBody>
            <a:bodyPr wrap="square">
              <a:noAutofit/>
            </a:bodyPr>
            <a:lstStyle/>
            <a:p>
              <a:pPr algn="ctr"/>
              <a:r>
                <a:rPr lang="en-US" altLang="zh-CN" sz="1500" b="1" i="0" dirty="0">
                  <a:solidFill>
                    <a:schemeClr val="bg1"/>
                  </a:solidFill>
                  <a:effectLst/>
                  <a:latin typeface="微软雅黑" panose="020B0503020204020204" charset="-122"/>
                  <a:ea typeface="微软雅黑" panose="020B0503020204020204" charset="-122"/>
                </a:rPr>
                <a:t>Team Collaboration Spirit</a:t>
              </a:r>
              <a:endParaRPr lang="en-US" altLang="zh-CN" sz="1500" b="1" i="0" dirty="0">
                <a:solidFill>
                  <a:schemeClr val="bg1"/>
                </a:solidFill>
                <a:effectLst/>
                <a:latin typeface="微软雅黑" panose="020B0503020204020204" charset="-122"/>
                <a:ea typeface="微软雅黑" panose="020B0503020204020204" charset="-122"/>
              </a:endParaRPr>
            </a:p>
          </p:txBody>
        </p:sp>
        <p:sp>
          <p:nvSpPr>
            <p:cNvPr id="42" name="矩形 4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202300" y="1460796"/>
              <a:ext cx="3384973" cy="2426547"/>
            </a:xfrm>
            <a:prstGeom prst="rect">
              <a:avLst/>
            </a:prstGeom>
          </p:spPr>
          <p:txBody>
            <a:bodyPr wrap="square">
              <a:noAutofit/>
            </a:bodyPr>
            <a:lstStyle/>
            <a:p>
              <a:pPr algn="l"/>
              <a:r>
                <a:rPr lang="en-US" altLang="zh-CN" sz="1050" b="0" i="0" dirty="0">
                  <a:solidFill>
                    <a:schemeClr val="bg1"/>
                  </a:solidFill>
                  <a:latin typeface="Calibri Light" panose="020F0302020204030204"/>
                  <a:ea typeface="微软雅黑" panose="020B0503020204020204" charset="-122"/>
                  <a:cs typeface="Arial" panose="020B0604020202020204" pitchFamily="34" charset="0"/>
                </a:rPr>
                <a:t>Our team's collaborative spirit is reflected in proactive communication and mutual support. Throughout the project cycle, we maintained timely and efficient communication through various means, including online discussions, video conferences, and offline meetings. Everyone shared a strong sense of common goals, enabling us to quickly address issues and adjust directions, ensuring the smooth progress of the project.</a:t>
              </a:r>
              <a:endParaRPr lang="en-US" altLang="zh-CN" sz="1050" b="0" i="0" dirty="0">
                <a:solidFill>
                  <a:schemeClr val="bg1"/>
                </a:solidFill>
                <a:latin typeface="Calibri Light" panose="020F0302020204030204"/>
                <a:ea typeface="微软雅黑" panose="020B0503020204020204" charset="-122"/>
                <a:cs typeface="Arial" panose="020B0604020202020204" pitchFamily="34" charset="0"/>
              </a:endParaRPr>
            </a:p>
          </p:txBody>
        </p:sp>
      </p:grpSp>
      <p:grpSp>
        <p:nvGrpSpPr>
          <p:cNvPr id="6" name="组合 5"/>
          <p:cNvGrpSpPr/>
          <p:nvPr/>
        </p:nvGrpSpPr>
        <p:grpSpPr>
          <a:xfrm>
            <a:off x="6101735" y="1118483"/>
            <a:ext cx="2966579" cy="2906531"/>
            <a:chOff x="7577575" y="503217"/>
            <a:chExt cx="3955439" cy="3875375"/>
          </a:xfrm>
        </p:grpSpPr>
        <p:sp>
          <p:nvSpPr>
            <p:cNvPr id="43" name="椭圆 42"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7577575" y="503217"/>
              <a:ext cx="3942040" cy="3875375"/>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7928211" y="820209"/>
              <a:ext cx="3241059" cy="737447"/>
            </a:xfrm>
            <a:prstGeom prst="rect">
              <a:avLst/>
            </a:prstGeom>
          </p:spPr>
          <p:txBody>
            <a:bodyPr wrap="square">
              <a:spAutoFit/>
            </a:bodyPr>
            <a:lstStyle/>
            <a:p>
              <a:pPr algn="ctr" fontAlgn="base">
                <a:spcBef>
                  <a:spcPct val="0"/>
                </a:spcBef>
                <a:spcAft>
                  <a:spcPct val="0"/>
                </a:spcAft>
                <a:defRPr/>
              </a:pPr>
              <a:r>
                <a:rPr lang="en-US" altLang="zh-CN" sz="1500" dirty="0">
                  <a:solidFill>
                    <a:schemeClr val="bg1"/>
                  </a:solidFill>
                  <a:latin typeface="+mj-lt"/>
                  <a:ea typeface="微软雅黑" panose="020B0503020204020204" charset="-122"/>
                  <a:cs typeface="Arial" panose="020B0604020202020204" pitchFamily="34" charset="0"/>
                  <a:sym typeface="Calibri" panose="020F0502020204030204" pitchFamily="34" charset="0"/>
                </a:rPr>
                <a:t>High Sense of Responsibility</a:t>
              </a:r>
              <a:endParaRPr lang="zh-CN" altLang="en-US" sz="1500" dirty="0">
                <a:solidFill>
                  <a:schemeClr val="bg1"/>
                </a:solidFill>
                <a:latin typeface="+mj-lt"/>
                <a:ea typeface="微软雅黑" panose="020B0503020204020204" charset="-122"/>
                <a:cs typeface="Arial" panose="020B0604020202020204" pitchFamily="34" charset="0"/>
                <a:sym typeface="Calibri" panose="020F0502020204030204" pitchFamily="34" charset="0"/>
              </a:endParaRPr>
            </a:p>
          </p:txBody>
        </p:sp>
        <p:sp>
          <p:nvSpPr>
            <p:cNvPr id="46" name="矩形 4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017646" y="1364390"/>
              <a:ext cx="3515368" cy="2383367"/>
            </a:xfrm>
            <a:prstGeom prst="rect">
              <a:avLst/>
            </a:prstGeom>
          </p:spPr>
          <p:txBody>
            <a:bodyPr wrap="square">
              <a:spAutoFit/>
            </a:bodyPr>
            <a:lstStyle/>
            <a:p>
              <a:pPr fontAlgn="base">
                <a:lnSpc>
                  <a:spcPct val="150000"/>
                </a:lnSpc>
                <a:spcBef>
                  <a:spcPct val="0"/>
                </a:spcBef>
                <a:spcAft>
                  <a:spcPct val="0"/>
                </a:spcAft>
                <a:defRPr/>
              </a:pPr>
              <a:r>
                <a:rPr lang="en-US" altLang="zh-CN" sz="1050" dirty="0">
                  <a:solidFill>
                    <a:schemeClr val="bg1"/>
                  </a:solidFill>
                  <a:latin typeface="Calibri Light" panose="020F0302020204030204"/>
                  <a:ea typeface="微软雅黑" panose="020B0503020204020204" charset="-122"/>
                  <a:cs typeface="Arial" panose="020B0604020202020204" pitchFamily="34" charset="0"/>
                  <a:sym typeface="Calibri" panose="020F0502020204030204" pitchFamily="34" charset="0"/>
                </a:rPr>
                <a:t>Each team member demonstrated a high sense of responsibility. Everyone took ownership of their tasks, completed work on time, and was willing to exert effort for the team's goals. This high level of responsibility was a crucial factor in our team's success in the project.</a:t>
              </a:r>
              <a:endParaRPr lang="zh-CN" altLang="en-US" sz="1050" dirty="0">
                <a:solidFill>
                  <a:schemeClr val="bg1"/>
                </a:solidFill>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sp>
        <p:nvSpPr>
          <p:cNvPr id="3" name="文本框 2"/>
          <p:cNvSpPr txBox="1"/>
          <p:nvPr/>
        </p:nvSpPr>
        <p:spPr>
          <a:xfrm>
            <a:off x="243348" y="274658"/>
            <a:ext cx="8085803" cy="714375"/>
          </a:xfrm>
          <a:prstGeom prst="rect">
            <a:avLst/>
          </a:prstGeom>
          <a:noFill/>
        </p:spPr>
        <p:txBody>
          <a:bodyPr wrap="square" rtlCol="0">
            <a:spAutoFit/>
          </a:bodyPr>
          <a:lstStyle/>
          <a:p>
            <a:r>
              <a:rPr lang="en-US" altLang="zh-CN" sz="1350" b="0" i="0" dirty="0">
                <a:solidFill>
                  <a:srgbClr val="3D3D3D"/>
                </a:solidFill>
                <a:effectLst/>
                <a:latin typeface="微软雅黑" panose="020B0503020204020204" charset="-122"/>
                <a:ea typeface="微软雅黑" panose="020B0503020204020204" charset="-122"/>
              </a:rPr>
              <a:t>Through this project, we not only achieved our set objectives but also built a strong foundation for future teamwork. This experience has laid the groundwork for continued successful collaboration in future endeavors.</a:t>
            </a:r>
            <a:endParaRPr lang="zh-CN" altLang="en-US" sz="135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299085"/>
          </a:xfrm>
          <a:prstGeom prst="rect">
            <a:avLst/>
          </a:prstGeom>
        </p:spPr>
        <p:txBody>
          <a:bodyPr wrap="square">
            <a:spAutoFit/>
          </a:bodyPr>
          <a:lstStyle/>
          <a:p>
            <a:pPr algn="r" defTabSz="914400">
              <a:lnSpc>
                <a:spcPct val="150000"/>
              </a:lnSpc>
              <a:defRPr/>
            </a:pPr>
            <a:r>
              <a:rPr lang="en-US" altLang="zh-CN" sz="900" kern="0">
                <a:solidFill>
                  <a:srgbClr val="646263"/>
                </a:solidFill>
                <a:cs typeface="Arial" panose="020B0604020202020204" pitchFamily="34" charset="0"/>
              </a:rPr>
              <a:t> </a:t>
            </a:r>
            <a:endParaRPr lang="en-US" altLang="zh-CN" sz="900" kern="0">
              <a:solidFill>
                <a:srgbClr val="646263"/>
              </a:solidFill>
              <a:cs typeface="Arial" panose="020B0604020202020204" pitchFamily="34" charset="0"/>
            </a:endParaRPr>
          </a:p>
        </p:txBody>
      </p:sp>
      <p:sp>
        <p:nvSpPr>
          <p:cNvPr id="14" name="PA_矩形 8"/>
          <p:cNvSpPr/>
          <p:nvPr>
            <p:custDataLst>
              <p:tags r:id="rId1"/>
            </p:custDataLst>
          </p:nvPr>
        </p:nvSpPr>
        <p:spPr>
          <a:xfrm>
            <a:off x="4789723" y="180201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endParaRPr lang="en-US" altLang="zh-CN" sz="4400" b="1" kern="0">
              <a:solidFill>
                <a:srgbClr val="4D4D4D"/>
              </a:solidFill>
              <a:latin typeface="+mj-lt"/>
              <a:ea typeface="微软雅黑" panose="020B0503020204020204" charset="-122"/>
            </a:endParaRPr>
          </a:p>
        </p:txBody>
      </p:sp>
      <p:sp>
        <p:nvSpPr>
          <p:cNvPr id="3" name="矩形: 圆角 1"/>
          <p:cNvSpPr/>
          <p:nvPr>
            <p:custDataLst>
              <p:tags r:id="rId2"/>
            </p:custDataLst>
          </p:nvPr>
        </p:nvSpPr>
        <p:spPr>
          <a:xfrm>
            <a:off x="6539230" y="3234055"/>
            <a:ext cx="2246630" cy="276225"/>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Software Engineering</a:t>
            </a:r>
            <a:endParaRPr lang="en-US" altLang="zh-CN"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250">
        <p:sndAc>
          <p:endSnd/>
        </p:sndAc>
      </p:transition>
    </mc:Choice>
    <mc:Fallback>
      <p:transition spd="slow">
        <p:sndAc>
          <p:end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222963" y="2249905"/>
            <a:ext cx="9000935" cy="1198880"/>
          </a:xfrm>
          <a:prstGeom prst="rect">
            <a:avLst/>
          </a:prstGeom>
        </p:spPr>
        <p:txBody>
          <a:bodyPr wrap="square">
            <a:spAutoFit/>
          </a:bodyPr>
          <a:lstStyle/>
          <a:p>
            <a:pPr defTabSz="685800"/>
            <a:r>
              <a:rPr lang="en-US" altLang="zh-CN" sz="3600" b="1" kern="0" dirty="0">
                <a:solidFill>
                  <a:srgbClr val="4D4D4D"/>
                </a:solidFill>
                <a:latin typeface="+mj-ea"/>
                <a:ea typeface="+mj-ea"/>
              </a:rPr>
              <a:t>Organization method </a:t>
            </a:r>
            <a:endParaRPr lang="en-US" altLang="zh-CN" sz="3600" b="1" kern="0" dirty="0">
              <a:solidFill>
                <a:srgbClr val="4D4D4D"/>
              </a:solidFill>
              <a:latin typeface="+mj-ea"/>
              <a:ea typeface="+mj-ea"/>
            </a:endParaRPr>
          </a:p>
          <a:p>
            <a:pPr defTabSz="685800"/>
            <a:endParaRPr lang="zh-CN" altLang="en-US" sz="3600" b="1" kern="0" dirty="0">
              <a:solidFill>
                <a:srgbClr val="4D4D4D"/>
              </a:solidFill>
              <a:latin typeface="+mj-ea"/>
              <a:ea typeface="+mj-ea"/>
            </a:endParaRPr>
          </a:p>
        </p:txBody>
      </p:sp>
      <p:sp>
        <p:nvSpPr>
          <p:cNvPr id="18" name="PA_矩形 8"/>
          <p:cNvSpPr/>
          <p:nvPr>
            <p:custDataLst>
              <p:tags r:id="rId2"/>
            </p:custDataLst>
          </p:nvPr>
        </p:nvSpPr>
        <p:spPr>
          <a:xfrm>
            <a:off x="222963" y="1327885"/>
            <a:ext cx="1506220" cy="922020"/>
          </a:xfrm>
          <a:prstGeom prst="rect">
            <a:avLst/>
          </a:prstGeom>
        </p:spPr>
        <p:txBody>
          <a:bodyPr wrap="square">
            <a:spAutoFit/>
          </a:bodyPr>
          <a:lstStyle/>
          <a:p>
            <a:pPr defTabSz="685800"/>
            <a:r>
              <a:rPr lang="en-US" altLang="zh-CN" sz="5400" b="1" kern="0" dirty="0">
                <a:solidFill>
                  <a:srgbClr val="4D4D4D"/>
                </a:solidFill>
                <a:latin typeface="+mj-ea"/>
                <a:ea typeface="+mj-ea"/>
              </a:rPr>
              <a:t>02</a:t>
            </a:r>
            <a:endParaRPr lang="en-US" altLang="zh-CN" sz="5400" b="1" kern="0" dirty="0">
              <a:solidFill>
                <a:srgbClr val="4D4D4D"/>
              </a:solidFill>
              <a:latin typeface="+mj-ea"/>
              <a:ea typeface="+mj-ea"/>
            </a:endParaRPr>
          </a:p>
        </p:txBody>
      </p:sp>
      <p:sp>
        <p:nvSpPr>
          <p:cNvPr id="19" name="矩形: 圆角 18"/>
          <p:cNvSpPr/>
          <p:nvPr/>
        </p:nvSpPr>
        <p:spPr>
          <a:xfrm>
            <a:off x="222963" y="3566238"/>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67028" y="1154950"/>
            <a:ext cx="5982629" cy="3117876"/>
            <a:chOff x="4859341" y="939231"/>
            <a:chExt cx="7360594" cy="4061657"/>
          </a:xfrm>
        </p:grpSpPr>
        <p:cxnSp>
          <p:nvCxnSpPr>
            <p:cNvPr id="6" name="Straight Connector 73"/>
            <p:cNvCxnSpPr>
              <a:stCxn id="15" idx="7"/>
              <a:endCxn id="17" idx="3"/>
            </p:cNvCxnSpPr>
            <p:nvPr/>
          </p:nvCxnSpPr>
          <p:spPr>
            <a:xfrm flipV="1">
              <a:off x="6173291" y="1654733"/>
              <a:ext cx="893089" cy="733209"/>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cxnSp>
          <p:nvCxnSpPr>
            <p:cNvPr id="7" name="Straight Connector 76"/>
            <p:cNvCxnSpPr>
              <a:stCxn id="15" idx="5"/>
              <a:endCxn id="19" idx="1"/>
            </p:cNvCxnSpPr>
            <p:nvPr/>
          </p:nvCxnSpPr>
          <p:spPr>
            <a:xfrm>
              <a:off x="6173292" y="3583992"/>
              <a:ext cx="1008966" cy="701393"/>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cxnSp>
          <p:nvCxnSpPr>
            <p:cNvPr id="8" name="Straight Connector 77"/>
            <p:cNvCxnSpPr>
              <a:stCxn id="15" idx="6"/>
              <a:endCxn id="18" idx="2"/>
            </p:cNvCxnSpPr>
            <p:nvPr/>
          </p:nvCxnSpPr>
          <p:spPr>
            <a:xfrm>
              <a:off x="6398729" y="2985967"/>
              <a:ext cx="660767" cy="0"/>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sp>
          <p:nvSpPr>
            <p:cNvPr id="15" name="Oval 69"/>
            <p:cNvSpPr/>
            <p:nvPr/>
          </p:nvSpPr>
          <p:spPr>
            <a:xfrm>
              <a:off x="4859341" y="2140231"/>
              <a:ext cx="1539388" cy="1691472"/>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r>
                <a:rPr lang="en-US" altLang="zh-CN" sz="2400" dirty="0">
                  <a:solidFill>
                    <a:schemeClr val="bg1">
                      <a:lumMod val="95000"/>
                    </a:schemeClr>
                  </a:solidFill>
                  <a:ea typeface="MingLiU-ExtB" panose="02020500000000000000" charset="-120"/>
                  <a:sym typeface="MingLiU-ExtB" panose="02020500000000000000" charset="-120"/>
                </a:rPr>
                <a:t>Our team</a:t>
              </a:r>
              <a:endParaRPr lang="en-US" sz="2400" dirty="0">
                <a:solidFill>
                  <a:schemeClr val="bg1">
                    <a:lumMod val="95000"/>
                  </a:schemeClr>
                </a:solidFill>
                <a:ea typeface="MingLiU-ExtB" panose="02020500000000000000" charset="-120"/>
                <a:sym typeface="MingLiU-ExtB" panose="02020500000000000000" charset="-120"/>
              </a:endParaRPr>
            </a:p>
          </p:txBody>
        </p:sp>
        <p:sp>
          <p:nvSpPr>
            <p:cNvPr id="17" name="Oval 79"/>
            <p:cNvSpPr/>
            <p:nvPr/>
          </p:nvSpPr>
          <p:spPr>
            <a:xfrm>
              <a:off x="6943619" y="939231"/>
              <a:ext cx="838265" cy="838261"/>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dirty="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18" name="Oval 80"/>
            <p:cNvSpPr/>
            <p:nvPr/>
          </p:nvSpPr>
          <p:spPr>
            <a:xfrm>
              <a:off x="7059497" y="2566835"/>
              <a:ext cx="838267" cy="838264"/>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dirty="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19" name="Oval 81"/>
            <p:cNvSpPr/>
            <p:nvPr/>
          </p:nvSpPr>
          <p:spPr>
            <a:xfrm>
              <a:off x="7059497" y="4162624"/>
              <a:ext cx="838267" cy="838264"/>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25" name="TextBox 30"/>
            <p:cNvSpPr txBox="1"/>
            <p:nvPr/>
          </p:nvSpPr>
          <p:spPr>
            <a:xfrm>
              <a:off x="7960449" y="988035"/>
              <a:ext cx="3917955" cy="599731"/>
            </a:xfrm>
            <a:prstGeom prst="rect">
              <a:avLst/>
            </a:prstGeom>
            <a:noFill/>
          </p:spPr>
          <p:txBody>
            <a:bodyPr wrap="square" rtlCol="0">
              <a:spAutoFit/>
            </a:bodyPr>
            <a:lstStyle/>
            <a:p>
              <a:pPr defTabSz="609600">
                <a:lnSpc>
                  <a:spcPct val="120000"/>
                </a:lnSpc>
              </a:pPr>
              <a:r>
                <a:rPr lang="en-US" altLang="zh-CN" sz="2000" kern="0" dirty="0">
                  <a:solidFill>
                    <a:srgbClr val="4D4D4D"/>
                  </a:solidFill>
                  <a:latin typeface="+mj-lt"/>
                  <a:ea typeface="微软雅黑" panose="020B0503020204020204" charset="-122"/>
                  <a:sym typeface="微软雅黑 Light" panose="020B0502040204020203" charset="-122"/>
                </a:rPr>
                <a:t>Overall project leader</a:t>
              </a:r>
              <a:endParaRPr lang="en-US" altLang="zh-CN" sz="2000" kern="0" dirty="0">
                <a:solidFill>
                  <a:srgbClr val="4D4D4D"/>
                </a:solidFill>
                <a:latin typeface="+mj-lt"/>
                <a:ea typeface="微软雅黑" panose="020B0503020204020204" charset="-122"/>
                <a:sym typeface="微软雅黑 Light" panose="020B0502040204020203" charset="-122"/>
              </a:endParaRPr>
            </a:p>
          </p:txBody>
        </p:sp>
        <p:sp>
          <p:nvSpPr>
            <p:cNvPr id="26" name="TextBox 30"/>
            <p:cNvSpPr txBox="1"/>
            <p:nvPr/>
          </p:nvSpPr>
          <p:spPr>
            <a:xfrm>
              <a:off x="7960450" y="2784896"/>
              <a:ext cx="3917955" cy="1081169"/>
            </a:xfrm>
            <a:prstGeom prst="rect">
              <a:avLst/>
            </a:prstGeom>
            <a:noFill/>
          </p:spPr>
          <p:txBody>
            <a:bodyPr wrap="square" rtlCol="0">
              <a:spAutoFit/>
            </a:bodyPr>
            <a:lstStyle/>
            <a:p>
              <a:pPr defTabSz="609600">
                <a:lnSpc>
                  <a:spcPct val="120000"/>
                </a:lnSpc>
              </a:pPr>
              <a:r>
                <a:rPr lang="en-US" altLang="zh-CN" sz="2000" kern="0" dirty="0">
                  <a:solidFill>
                    <a:srgbClr val="4D4D4D"/>
                  </a:solidFill>
                  <a:latin typeface="+mj-lt"/>
                  <a:ea typeface="微软雅黑" panose="020B0503020204020204" charset="-122"/>
                  <a:sym typeface="微软雅黑 Light" panose="020B0502040204020203" charset="-122"/>
                </a:rPr>
                <a:t>Leader of the frontend team</a:t>
              </a:r>
              <a:endParaRPr lang="en-US" altLang="zh-CN" sz="2000" kern="0" dirty="0">
                <a:solidFill>
                  <a:srgbClr val="4D4D4D"/>
                </a:solidFill>
                <a:latin typeface="+mj-lt"/>
                <a:ea typeface="微软雅黑" panose="020B0503020204020204" charset="-122"/>
                <a:sym typeface="微软雅黑 Light" panose="020B0502040204020203" charset="-122"/>
              </a:endParaRPr>
            </a:p>
          </p:txBody>
        </p:sp>
        <p:sp>
          <p:nvSpPr>
            <p:cNvPr id="27" name="TextBox 30"/>
            <p:cNvSpPr txBox="1"/>
            <p:nvPr/>
          </p:nvSpPr>
          <p:spPr>
            <a:xfrm>
              <a:off x="7960449" y="4360321"/>
              <a:ext cx="4259486" cy="599731"/>
            </a:xfrm>
            <a:prstGeom prst="rect">
              <a:avLst/>
            </a:prstGeom>
            <a:noFill/>
          </p:spPr>
          <p:txBody>
            <a:bodyPr wrap="square" rtlCol="0">
              <a:spAutoFit/>
            </a:bodyPr>
            <a:lstStyle/>
            <a:p>
              <a:pPr defTabSz="609600">
                <a:lnSpc>
                  <a:spcPct val="120000"/>
                </a:lnSpc>
              </a:pPr>
              <a:r>
                <a:rPr lang="en-US" altLang="zh-CN" sz="2000" kern="0" dirty="0">
                  <a:solidFill>
                    <a:srgbClr val="4D4D4D"/>
                  </a:solidFill>
                  <a:latin typeface="+mj-lt"/>
                  <a:ea typeface="微软雅黑" panose="020B0503020204020204" charset="-122"/>
                  <a:sym typeface="微软雅黑 Light" panose="020B0502040204020203" charset="-122"/>
                </a:rPr>
                <a:t>Six team members</a:t>
              </a:r>
              <a:endParaRPr lang="en-US" altLang="zh-CN" sz="2000" kern="0" dirty="0">
                <a:solidFill>
                  <a:srgbClr val="4D4D4D"/>
                </a:solidFill>
                <a:latin typeface="+mj-lt"/>
                <a:ea typeface="微软雅黑" panose="020B0503020204020204" charset="-122"/>
                <a:sym typeface="微软雅黑 Light" panose="020B0502040204020203" charset="-122"/>
              </a:endParaRPr>
            </a:p>
          </p:txBody>
        </p:sp>
      </p:grpSp>
      <p:sp>
        <p:nvSpPr>
          <p:cNvPr id="30" name="文本框 29"/>
          <p:cNvSpPr txBox="1"/>
          <p:nvPr/>
        </p:nvSpPr>
        <p:spPr>
          <a:xfrm>
            <a:off x="616585" y="902335"/>
            <a:ext cx="3135630" cy="2878455"/>
          </a:xfrm>
          <a:prstGeom prst="rect">
            <a:avLst/>
          </a:prstGeom>
          <a:noFill/>
        </p:spPr>
        <p:txBody>
          <a:bodyPr wrap="square" rtlCol="0">
            <a:noAutofit/>
          </a:bodyPr>
          <a:lstStyle/>
          <a:p>
            <a:pPr algn="l" defTabSz="609600">
              <a:lnSpc>
                <a:spcPct val="150000"/>
              </a:lnSpc>
            </a:pPr>
            <a:r>
              <a:rPr lang="en-US" altLang="zh-CN" sz="2000" kern="0" dirty="0">
                <a:solidFill>
                  <a:srgbClr val="4D4D4D"/>
                </a:solidFill>
                <a:latin typeface="+mj-lt"/>
                <a:ea typeface="微软雅黑" panose="020B0503020204020204" charset="-122"/>
              </a:rPr>
              <a:t>Our team (6 individuals) adopted a collaborative grouping approach to complete Task 5 to ensure efficient completion of the task.</a:t>
            </a:r>
            <a:endParaRPr lang="en-US" altLang="zh-CN" sz="2000" kern="0" dirty="0">
              <a:solidFill>
                <a:srgbClr val="4D4D4D"/>
              </a:solidFill>
              <a:latin typeface="+mj-lt"/>
              <a:ea typeface="微软雅黑" panose="020B0503020204020204" charset="-122"/>
            </a:endParaRPr>
          </a:p>
        </p:txBody>
      </p:sp>
      <p:sp>
        <p:nvSpPr>
          <p:cNvPr id="39" name="Rectangle 1"/>
          <p:cNvSpPr>
            <a:spLocks noChangeArrowheads="1"/>
          </p:cNvSpPr>
          <p:nvPr/>
        </p:nvSpPr>
        <p:spPr bwMode="auto">
          <a:xfrm>
            <a:off x="0" y="-338811"/>
            <a:ext cx="65" cy="67762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0" name="AutoShape 2" descr="User"/>
          <p:cNvSpPr>
            <a:spLocks noChangeAspect="1" noChangeArrowheads="1"/>
          </p:cNvSpPr>
          <p:nvPr/>
        </p:nvSpPr>
        <p:spPr bwMode="auto">
          <a:xfrm>
            <a:off x="127000" y="663575"/>
            <a:ext cx="342900" cy="342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nvSpPr>
        <p:spPr>
          <a:xfrm>
            <a:off x="5010785" y="610235"/>
            <a:ext cx="3510280" cy="3391535"/>
          </a:xfrm>
          <a:prstGeom prst="rect">
            <a:avLst/>
          </a:prstGeom>
          <a:noFill/>
        </p:spPr>
        <p:txBody>
          <a:bodyPr wrap="square" rtlCol="0">
            <a:noAutofit/>
          </a:bodyPr>
          <a:lstStyle/>
          <a:p>
            <a:pPr defTabSz="609600">
              <a:lnSpc>
                <a:spcPct val="120000"/>
              </a:lnSpc>
            </a:pPr>
            <a:r>
              <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rPr>
              <a:t>Six team members</a:t>
            </a:r>
            <a:endPar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Actively collaborate and communicate through </a:t>
            </a:r>
            <a:r>
              <a:rPr lang="en-US" altLang="zh-CN" sz="1200" kern="0" dirty="0">
                <a:solidFill>
                  <a:srgbClr val="FF0000"/>
                </a:solidFill>
                <a:latin typeface="+mj-lt"/>
                <a:ea typeface="微软雅黑" panose="020B0503020204020204" charset="-122"/>
                <a:sym typeface="微软雅黑 Light" panose="020B0502040204020203" charset="-122"/>
              </a:rPr>
              <a:t>various means</a:t>
            </a:r>
            <a:r>
              <a:rPr lang="en-US" altLang="zh-CN" sz="1200" kern="0" dirty="0">
                <a:solidFill>
                  <a:srgbClr val="4D4D4D"/>
                </a:solidFill>
                <a:latin typeface="+mj-lt"/>
                <a:ea typeface="微软雅黑" panose="020B0503020204020204" charset="-122"/>
                <a:sym typeface="微软雅黑 Light" panose="020B0502040204020203" charset="-122"/>
              </a:rPr>
              <a:t> (QQ messaging, Tencent meetings, and offline discussions).</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Submit both partial and final products to the general audience.</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Collect critical </a:t>
            </a:r>
            <a:r>
              <a:rPr lang="en-US" altLang="zh-CN" sz="1200" kern="0" dirty="0">
                <a:solidFill>
                  <a:srgbClr val="FF0000"/>
                </a:solidFill>
                <a:latin typeface="+mj-lt"/>
                <a:ea typeface="微软雅黑" panose="020B0503020204020204" charset="-122"/>
                <a:sym typeface="微软雅黑 Light" panose="020B0502040204020203" charset="-122"/>
              </a:rPr>
              <a:t>feedback from the audience</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Ensure effective communication and collaboration among team members.</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Gather </a:t>
            </a:r>
            <a:r>
              <a:rPr lang="en-US" altLang="zh-CN" sz="1200" kern="0" dirty="0">
                <a:solidFill>
                  <a:srgbClr val="FF0000"/>
                </a:solidFill>
                <a:latin typeface="+mj-lt"/>
                <a:ea typeface="微软雅黑" panose="020B0503020204020204" charset="-122"/>
                <a:sym typeface="微软雅黑 Light" panose="020B0502040204020203" charset="-122"/>
              </a:rPr>
              <a:t>feedback</a:t>
            </a:r>
            <a:r>
              <a:rPr lang="en-US" altLang="zh-CN" sz="1200" kern="0" dirty="0">
                <a:solidFill>
                  <a:srgbClr val="4D4D4D"/>
                </a:solidFill>
                <a:latin typeface="+mj-lt"/>
                <a:ea typeface="微软雅黑" panose="020B0503020204020204" charset="-122"/>
                <a:sym typeface="微软雅黑 Light" panose="020B0502040204020203" charset="-122"/>
              </a:rPr>
              <a:t> from a broader audience for a more comprehensive evaluation.</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Participate in evaluative revisions </a:t>
            </a:r>
            <a:r>
              <a:rPr lang="en-US" altLang="zh-CN" sz="1200" kern="0" dirty="0">
                <a:solidFill>
                  <a:srgbClr val="FF0000"/>
                </a:solidFill>
                <a:latin typeface="+mj-lt"/>
                <a:ea typeface="微软雅黑" panose="020B0503020204020204" charset="-122"/>
                <a:sym typeface="微软雅黑 Light" panose="020B0502040204020203" charset="-122"/>
              </a:rPr>
              <a:t>based on the feedback received</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p:txBody>
      </p:sp>
      <p:sp>
        <p:nvSpPr>
          <p:cNvPr id="3" name="TextBox 30"/>
          <p:cNvSpPr txBox="1"/>
          <p:nvPr/>
        </p:nvSpPr>
        <p:spPr>
          <a:xfrm>
            <a:off x="386715" y="2132330"/>
            <a:ext cx="4081780" cy="2795905"/>
          </a:xfrm>
          <a:prstGeom prst="rect">
            <a:avLst/>
          </a:prstGeom>
          <a:noFill/>
        </p:spPr>
        <p:txBody>
          <a:bodyPr wrap="square" rtlCol="0">
            <a:spAutoFit/>
          </a:bodyPr>
          <a:lstStyle/>
          <a:p>
            <a:pPr defTabSz="609600">
              <a:lnSpc>
                <a:spcPct val="120000"/>
              </a:lnSpc>
            </a:pPr>
            <a:r>
              <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rPr>
              <a:t>Leader of the frontend team</a:t>
            </a:r>
            <a:endPar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Conduct a meeting to discuss the </a:t>
            </a:r>
            <a:r>
              <a:rPr lang="en-US" altLang="zh-CN" sz="1200" kern="0" dirty="0">
                <a:solidFill>
                  <a:srgbClr val="FF0000"/>
                </a:solidFill>
                <a:latin typeface="+mj-lt"/>
                <a:ea typeface="微软雅黑" panose="020B0503020204020204" charset="-122"/>
                <a:sym typeface="微软雅黑 Light" panose="020B0502040204020203" charset="-122"/>
              </a:rPr>
              <a:t>overall design style</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Provide detailed task assignments for the team.</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Oversee the </a:t>
            </a:r>
            <a:r>
              <a:rPr lang="en-US" altLang="zh-CN" sz="1200" kern="0" dirty="0">
                <a:solidFill>
                  <a:srgbClr val="FF0000"/>
                </a:solidFill>
                <a:latin typeface="+mj-lt"/>
                <a:ea typeface="微软雅黑" panose="020B0503020204020204" charset="-122"/>
                <a:sym typeface="微软雅黑 Light" panose="020B0502040204020203" charset="-122"/>
              </a:rPr>
              <a:t>UI design process</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Ensure a cohesive design approach throughout the project.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Divide the team into subgroups for </a:t>
            </a:r>
            <a:r>
              <a:rPr lang="en-US" altLang="zh-CN" sz="1200" kern="0" dirty="0">
                <a:solidFill>
                  <a:srgbClr val="FF0000"/>
                </a:solidFill>
                <a:latin typeface="+mj-lt"/>
                <a:ea typeface="微软雅黑" panose="020B0503020204020204" charset="-122"/>
                <a:sym typeface="微软雅黑 Light" panose="020B0502040204020203" charset="-122"/>
              </a:rPr>
              <a:t>specific design tasks</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Coordinate and guide the UI design for </a:t>
            </a:r>
            <a:r>
              <a:rPr lang="en-US" altLang="zh-CN" sz="1200" kern="0" dirty="0">
                <a:solidFill>
                  <a:srgbClr val="FF0000"/>
                </a:solidFill>
                <a:latin typeface="+mj-lt"/>
                <a:ea typeface="微软雅黑" panose="020B0503020204020204" charset="-122"/>
                <a:sym typeface="微软雅黑 Light" panose="020B0502040204020203" charset="-122"/>
              </a:rPr>
              <a:t>different sections</a:t>
            </a:r>
            <a:r>
              <a:rPr lang="en-US" altLang="zh-CN" sz="1200" kern="0" dirty="0">
                <a:solidFill>
                  <a:srgbClr val="4D4D4D"/>
                </a:solidFill>
                <a:latin typeface="+mj-lt"/>
                <a:ea typeface="微软雅黑" panose="020B0503020204020204" charset="-122"/>
                <a:sym typeface="微软雅黑 Light" panose="020B0502040204020203" charset="-122"/>
              </a:rPr>
              <a:t> of the application (login, registration, personal center, emotional chat robot, emotional diaries, and emotional forum).</a:t>
            </a:r>
            <a:endParaRPr lang="en-US" altLang="zh-CN" sz="1200" kern="0" dirty="0">
              <a:solidFill>
                <a:srgbClr val="4D4D4D"/>
              </a:solidFill>
              <a:latin typeface="+mj-lt"/>
              <a:ea typeface="微软雅黑" panose="020B0503020204020204" charset="-122"/>
              <a:sym typeface="微软雅黑 Light" panose="020B0502040204020203" charset="-122"/>
            </a:endParaRPr>
          </a:p>
        </p:txBody>
      </p:sp>
      <p:sp>
        <p:nvSpPr>
          <p:cNvPr id="4" name="TextBox 30"/>
          <p:cNvSpPr txBox="1"/>
          <p:nvPr/>
        </p:nvSpPr>
        <p:spPr>
          <a:xfrm>
            <a:off x="386462" y="232093"/>
            <a:ext cx="4016863" cy="1689735"/>
          </a:xfrm>
          <a:prstGeom prst="rect">
            <a:avLst/>
          </a:prstGeom>
          <a:noFill/>
        </p:spPr>
        <p:txBody>
          <a:bodyPr wrap="square" rtlCol="0">
            <a:spAutoFit/>
          </a:bodyPr>
          <a:lstStyle/>
          <a:p>
            <a:pPr defTabSz="609600">
              <a:lnSpc>
                <a:spcPct val="120000"/>
              </a:lnSpc>
            </a:pPr>
            <a:r>
              <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rPr>
              <a:t>Overall project leader</a:t>
            </a:r>
            <a:endParaRPr lang="en-US" altLang="zh-CN" sz="1465" b="1" dirty="0">
              <a:solidFill>
                <a:srgbClr val="474B54"/>
              </a:solidFill>
              <a:latin typeface="微软雅黑" panose="020B0503020204020204" charset="-122"/>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Present the actual </a:t>
            </a:r>
            <a:r>
              <a:rPr lang="en-US" altLang="zh-CN" sz="1200" kern="0" dirty="0">
                <a:solidFill>
                  <a:srgbClr val="FF0000"/>
                </a:solidFill>
                <a:latin typeface="+mj-lt"/>
                <a:ea typeface="微软雅黑" panose="020B0503020204020204" charset="-122"/>
                <a:sym typeface="微软雅黑 Light" panose="020B0502040204020203" charset="-122"/>
              </a:rPr>
              <a:t>development status</a:t>
            </a:r>
            <a:r>
              <a:rPr lang="en-US" altLang="zh-CN" sz="1200" kern="0" dirty="0">
                <a:solidFill>
                  <a:srgbClr val="4D4D4D"/>
                </a:solidFill>
                <a:latin typeface="+mj-lt"/>
                <a:ea typeface="微软雅黑" panose="020B0503020204020204" charset="-122"/>
                <a:sym typeface="微软雅黑 Light" panose="020B0502040204020203" charset="-122"/>
              </a:rPr>
              <a:t> of the project.</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 </a:t>
            </a:r>
            <a:r>
              <a:rPr lang="en-US" altLang="zh-CN" sz="1200" kern="0" dirty="0">
                <a:solidFill>
                  <a:srgbClr val="FF0000"/>
                </a:solidFill>
                <a:latin typeface="+mj-lt"/>
                <a:ea typeface="微软雅黑" panose="020B0503020204020204" charset="-122"/>
                <a:sym typeface="微软雅黑 Light" panose="020B0502040204020203" charset="-122"/>
              </a:rPr>
              <a:t>Outline the plan for each section</a:t>
            </a:r>
            <a:r>
              <a:rPr lang="en-US" altLang="zh-CN" sz="1200" kern="0" dirty="0">
                <a:solidFill>
                  <a:srgbClr val="4D4D4D"/>
                </a:solidFill>
                <a:latin typeface="+mj-lt"/>
                <a:ea typeface="微软雅黑" panose="020B0503020204020204" charset="-122"/>
                <a:sym typeface="微软雅黑 Light" panose="020B0502040204020203" charset="-122"/>
              </a:rPr>
              <a:t>, specifying required components.</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Specify the </a:t>
            </a:r>
            <a:r>
              <a:rPr lang="en-US" altLang="zh-CN" sz="1200" kern="0" dirty="0">
                <a:solidFill>
                  <a:srgbClr val="FF0000"/>
                </a:solidFill>
                <a:latin typeface="+mj-lt"/>
                <a:ea typeface="微软雅黑" panose="020B0503020204020204" charset="-122"/>
                <a:sym typeface="微软雅黑 Light" panose="020B0502040204020203" charset="-122"/>
              </a:rPr>
              <a:t>total number</a:t>
            </a:r>
            <a:r>
              <a:rPr lang="en-US" altLang="zh-CN" sz="1200" kern="0" dirty="0">
                <a:solidFill>
                  <a:srgbClr val="4D4D4D"/>
                </a:solidFill>
                <a:latin typeface="+mj-lt"/>
                <a:ea typeface="微软雅黑" panose="020B0503020204020204" charset="-122"/>
                <a:sym typeface="微软雅黑 Light" panose="020B0502040204020203" charset="-122"/>
              </a:rPr>
              <a:t> of interfaces.</a:t>
            </a:r>
            <a:endParaRPr lang="en-US" altLang="zh-CN" sz="1200" kern="0" dirty="0">
              <a:solidFill>
                <a:srgbClr val="4D4D4D"/>
              </a:solidFill>
              <a:latin typeface="+mj-lt"/>
              <a:ea typeface="微软雅黑" panose="020B0503020204020204" charset="-122"/>
              <a:sym typeface="微软雅黑 Light" panose="020B0502040204020203" charset="-122"/>
            </a:endParaRPr>
          </a:p>
          <a:p>
            <a:pPr algn="just" defTabSz="609600">
              <a:lnSpc>
                <a:spcPct val="120000"/>
              </a:lnSpc>
            </a:pPr>
            <a:r>
              <a:rPr lang="en-US" altLang="zh-CN" sz="1200" kern="0" dirty="0">
                <a:solidFill>
                  <a:srgbClr val="4D4D4D"/>
                </a:solidFill>
                <a:latin typeface="+mj-lt"/>
                <a:ea typeface="微软雅黑" panose="020B0503020204020204" charset="-122"/>
                <a:sym typeface="微软雅黑 Light" panose="020B0502040204020203" charset="-122"/>
              </a:rPr>
              <a:t> Provide a comprehensive overview of the </a:t>
            </a:r>
            <a:r>
              <a:rPr lang="en-US" altLang="zh-CN" sz="1200" kern="0" dirty="0">
                <a:solidFill>
                  <a:srgbClr val="FF0000"/>
                </a:solidFill>
                <a:latin typeface="+mj-lt"/>
                <a:ea typeface="微软雅黑" panose="020B0503020204020204" charset="-122"/>
                <a:sym typeface="微软雅黑 Light" panose="020B0502040204020203" charset="-122"/>
              </a:rPr>
              <a:t>project's progress</a:t>
            </a:r>
            <a:r>
              <a:rPr lang="en-US" altLang="zh-CN" sz="1200" kern="0" dirty="0">
                <a:solidFill>
                  <a:srgbClr val="4D4D4D"/>
                </a:solidFill>
                <a:latin typeface="+mj-lt"/>
                <a:ea typeface="微软雅黑" panose="020B0503020204020204" charset="-122"/>
                <a:sym typeface="微软雅黑 Light" panose="020B0502040204020203" charset="-122"/>
              </a:rPr>
              <a:t> and </a:t>
            </a:r>
            <a:r>
              <a:rPr lang="en-US" altLang="zh-CN" sz="1200" kern="0" dirty="0">
                <a:solidFill>
                  <a:srgbClr val="FF0000"/>
                </a:solidFill>
                <a:latin typeface="+mj-lt"/>
                <a:ea typeface="微软雅黑" panose="020B0503020204020204" charset="-122"/>
                <a:sym typeface="微软雅黑 Light" panose="020B0502040204020203" charset="-122"/>
              </a:rPr>
              <a:t>future direction</a:t>
            </a:r>
            <a:r>
              <a:rPr lang="en-US" altLang="zh-CN" sz="1200" kern="0" dirty="0">
                <a:solidFill>
                  <a:srgbClr val="4D4D4D"/>
                </a:solidFill>
                <a:latin typeface="+mj-lt"/>
                <a:ea typeface="微软雅黑" panose="020B0503020204020204" charset="-122"/>
                <a:sym typeface="微软雅黑 Light" panose="020B0502040204020203" charset="-122"/>
              </a:rPr>
              <a:t>.</a:t>
            </a:r>
            <a:endParaRPr lang="en-US" altLang="zh-CN" sz="1200" kern="0" dirty="0">
              <a:solidFill>
                <a:srgbClr val="4D4D4D"/>
              </a:solidFill>
              <a:latin typeface="+mj-lt"/>
              <a:ea typeface="微软雅黑" panose="020B0503020204020204" charset="-122"/>
              <a:sym typeface="微软雅黑 Light" panose="020B0502040204020203" charset="-122"/>
            </a:endParaRPr>
          </a:p>
        </p:txBody>
      </p:sp>
      <p:cxnSp>
        <p:nvCxnSpPr>
          <p:cNvPr id="5" name="Straight Connector 76"/>
          <p:cNvCxnSpPr/>
          <p:nvPr/>
        </p:nvCxnSpPr>
        <p:spPr>
          <a:xfrm>
            <a:off x="4600445" y="775293"/>
            <a:ext cx="0" cy="3148637"/>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noGrp="1" noRot="1" noChangeAspect="1" noMove="1" noResize="1" noEditPoints="1" noAdjustHandles="1" noChangeArrowheads="1" noChangeShapeType="1"/>
          </p:cNvCxnSpPr>
          <p:nvPr/>
        </p:nvCxnSpPr>
        <p:spPr>
          <a:xfrm>
            <a:off x="2803651" y="1178110"/>
            <a:ext cx="0" cy="278267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113422" y="163062"/>
            <a:ext cx="6509965" cy="4817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dirty="0">
                <a:solidFill>
                  <a:srgbClr val="4D4D4D"/>
                </a:solidFill>
                <a:latin typeface="+mj-lt"/>
                <a:ea typeface="微软雅黑" panose="020B0503020204020204" charset="-122"/>
              </a:rPr>
              <a:t>Objectives</a:t>
            </a:r>
            <a:endParaRPr lang="zh-CN" altLang="en-US" sz="2000" b="1" kern="0" dirty="0">
              <a:solidFill>
                <a:srgbClr val="4D4D4D"/>
              </a:solidFill>
              <a:latin typeface="+mj-lt"/>
              <a:ea typeface="微软雅黑" panose="020B0503020204020204" charset="-122"/>
            </a:endParaRPr>
          </a:p>
        </p:txBody>
      </p:sp>
      <p:sp>
        <p:nvSpPr>
          <p:cNvPr id="31" name="矩形 30"/>
          <p:cNvSpPr/>
          <p:nvPr/>
        </p:nvSpPr>
        <p:spPr>
          <a:xfrm>
            <a:off x="2895600" y="548005"/>
            <a:ext cx="3352800" cy="655320"/>
          </a:xfrm>
          <a:prstGeom prst="rect">
            <a:avLst/>
          </a:prstGeom>
        </p:spPr>
        <p:txBody>
          <a:bodyPr wrap="square">
            <a:noAutofit/>
          </a:bodyPr>
          <a:lstStyle/>
          <a:p>
            <a:pPr algn="ctr" defTabSz="914400">
              <a:defRPr/>
            </a:pPr>
            <a:r>
              <a:rPr lang="en-US" altLang="zh-CN" sz="2400" kern="0" dirty="0">
                <a:solidFill>
                  <a:schemeClr val="tx1">
                    <a:lumMod val="50000"/>
                    <a:lumOff val="50000"/>
                  </a:schemeClr>
                </a:solidFill>
                <a:cs typeface="Arial" panose="020B0604020202020204" pitchFamily="34" charset="0"/>
              </a:rPr>
              <a:t>Product Prospects</a:t>
            </a:r>
            <a:endParaRPr lang="en-US" altLang="zh-CN" sz="2400" kern="0" dirty="0">
              <a:solidFill>
                <a:schemeClr val="tx1">
                  <a:lumMod val="50000"/>
                  <a:lumOff val="50000"/>
                </a:schemeClr>
              </a:solidFill>
              <a:cs typeface="Arial" panose="020B0604020202020204" pitchFamily="34" charset="0"/>
            </a:endParaRPr>
          </a:p>
        </p:txBody>
      </p:sp>
      <p:sp>
        <p:nvSpPr>
          <p:cNvPr id="21" name="Freeform 5"/>
          <p:cNvSpPr/>
          <p:nvPr/>
        </p:nvSpPr>
        <p:spPr bwMode="auto">
          <a:xfrm>
            <a:off x="497148" y="1253429"/>
            <a:ext cx="4051080" cy="3332818"/>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accent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2" name="Freeform 5"/>
          <p:cNvSpPr/>
          <p:nvPr/>
        </p:nvSpPr>
        <p:spPr bwMode="auto">
          <a:xfrm>
            <a:off x="4625650" y="1253429"/>
            <a:ext cx="4051081" cy="3296908"/>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997220" y="2571750"/>
            <a:ext cx="3399884" cy="1709535"/>
          </a:xfrm>
          <a:prstGeom prst="rect">
            <a:avLst/>
          </a:prstGeom>
          <a:noFill/>
        </p:spPr>
        <p:txBody>
          <a:bodyPr wrap="none" rtlCol="0">
            <a:noAutofit/>
          </a:bodyPr>
          <a:lstStyle/>
          <a:p>
            <a:pPr lvl="0" algn="ctr">
              <a:defRPr/>
            </a:pPr>
            <a:r>
              <a:rPr lang="en-US" altLang="zh-CN" sz="1400" dirty="0">
                <a:solidFill>
                  <a:schemeClr val="tx1">
                    <a:lumMod val="85000"/>
                    <a:lumOff val="15000"/>
                  </a:schemeClr>
                </a:solidFill>
                <a:latin typeface="华文细黑" charset="-122"/>
              </a:rPr>
              <a:t> Introducing a revolutionary approach – </a:t>
            </a:r>
            <a:endParaRPr lang="en-US" altLang="zh-CN" sz="1400" dirty="0">
              <a:solidFill>
                <a:schemeClr val="tx1">
                  <a:lumMod val="85000"/>
                  <a:lumOff val="15000"/>
                </a:schemeClr>
              </a:solidFill>
              <a:latin typeface="华文细黑" charset="-122"/>
            </a:endParaRPr>
          </a:p>
          <a:p>
            <a:pPr lvl="0" algn="ctr">
              <a:defRPr/>
            </a:pPr>
            <a:r>
              <a:rPr lang="en-US" altLang="zh-CN" sz="1400" dirty="0">
                <a:solidFill>
                  <a:schemeClr val="tx1">
                    <a:lumMod val="85000"/>
                    <a:lumOff val="15000"/>
                  </a:schemeClr>
                </a:solidFill>
                <a:latin typeface="华文细黑" charset="-122"/>
              </a:rPr>
              <a:t>Integrating intelligent emotional robots </a:t>
            </a:r>
            <a:endParaRPr lang="en-US" altLang="zh-CN" sz="1400" dirty="0">
              <a:solidFill>
                <a:schemeClr val="tx1">
                  <a:lumMod val="85000"/>
                  <a:lumOff val="15000"/>
                </a:schemeClr>
              </a:solidFill>
              <a:latin typeface="华文细黑" charset="-122"/>
            </a:endParaRPr>
          </a:p>
          <a:p>
            <a:pPr lvl="0" algn="ctr">
              <a:defRPr/>
            </a:pPr>
            <a:r>
              <a:rPr lang="en-US" altLang="zh-CN" sz="1400" dirty="0">
                <a:solidFill>
                  <a:schemeClr val="tx1">
                    <a:lumMod val="85000"/>
                    <a:lumOff val="15000"/>
                  </a:schemeClr>
                </a:solidFill>
                <a:latin typeface="华文细黑" charset="-122"/>
              </a:rPr>
              <a:t>for a purer emotional sharing and </a:t>
            </a:r>
            <a:endParaRPr lang="en-US" altLang="zh-CN" sz="1400" dirty="0">
              <a:solidFill>
                <a:schemeClr val="tx1">
                  <a:lumMod val="85000"/>
                  <a:lumOff val="15000"/>
                </a:schemeClr>
              </a:solidFill>
              <a:latin typeface="华文细黑" charset="-122"/>
            </a:endParaRPr>
          </a:p>
          <a:p>
            <a:pPr lvl="0" algn="ctr">
              <a:defRPr/>
            </a:pPr>
            <a:r>
              <a:rPr lang="en-US" altLang="zh-CN" sz="1400" dirty="0">
                <a:solidFill>
                  <a:schemeClr val="tx1">
                    <a:lumMod val="85000"/>
                    <a:lumOff val="15000"/>
                  </a:schemeClr>
                </a:solidFill>
                <a:latin typeface="华文细黑" charset="-122"/>
              </a:rPr>
              <a:t>analysis experience.</a:t>
            </a:r>
            <a:endParaRPr lang="en-US" altLang="zh-CN" sz="1400" dirty="0">
              <a:solidFill>
                <a:schemeClr val="tx1">
                  <a:lumMod val="85000"/>
                  <a:lumOff val="15000"/>
                </a:schemeClr>
              </a:solidFill>
              <a:latin typeface="华文细黑" charset="-122"/>
            </a:endParaRP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2"/>
            </p:custDataLst>
          </p:nvPr>
        </p:nvSpPr>
        <p:spPr>
          <a:xfrm>
            <a:off x="822746" y="2549156"/>
            <a:ext cx="3399883" cy="954107"/>
          </a:xfrm>
          <a:prstGeom prst="rect">
            <a:avLst/>
          </a:prstGeom>
          <a:noFill/>
        </p:spPr>
        <p:txBody>
          <a:bodyPr wrap="square" rtlCol="0">
            <a:spAutoFit/>
          </a:bodyPr>
          <a:lstStyle/>
          <a:p>
            <a:pPr lvl="0" algn="ctr">
              <a:defRPr/>
            </a:pPr>
            <a:r>
              <a:rPr lang="en-US" altLang="zh-CN" sz="1400" dirty="0">
                <a:solidFill>
                  <a:schemeClr val="bg1"/>
                </a:solidFill>
                <a:latin typeface="华文细黑" charset="-122"/>
              </a:rPr>
              <a:t>Negative culture and misunderstandings prevail in existing </a:t>
            </a:r>
            <a:endParaRPr lang="en-US" altLang="zh-CN" sz="1400" dirty="0">
              <a:solidFill>
                <a:schemeClr val="bg1"/>
              </a:solidFill>
              <a:latin typeface="华文细黑" charset="-122"/>
            </a:endParaRPr>
          </a:p>
          <a:p>
            <a:pPr lvl="0" algn="ctr">
              <a:defRPr/>
            </a:pPr>
            <a:r>
              <a:rPr lang="en-US" altLang="zh-CN" sz="1400" dirty="0">
                <a:solidFill>
                  <a:schemeClr val="bg1"/>
                </a:solidFill>
                <a:latin typeface="华文细黑" charset="-122"/>
              </a:rPr>
              <a:t>social apps due to a lack of emphasis on user emotions.</a:t>
            </a:r>
            <a:endParaRPr lang="en-US" altLang="zh-CN" sz="1400" dirty="0">
              <a:solidFill>
                <a:schemeClr val="bg1"/>
              </a:solidFill>
              <a:latin typeface="华文细黑" charset="-122"/>
            </a:endParaRPr>
          </a:p>
        </p:txBody>
      </p:sp>
      <p:sp>
        <p:nvSpPr>
          <p:cNvPr id="6" name="文本框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295462" y="2056081"/>
            <a:ext cx="5636300" cy="400110"/>
          </a:xfrm>
          <a:prstGeom prst="rect">
            <a:avLst/>
          </a:prstGeom>
          <a:noFill/>
        </p:spPr>
        <p:txBody>
          <a:bodyPr wrap="square" rtlCol="0">
            <a:spAutoFit/>
          </a:bodyPr>
          <a:lstStyle/>
          <a:p>
            <a:pPr lvl="0" algn="ctr">
              <a:defRPr/>
            </a:pPr>
            <a:r>
              <a:rPr lang="en-US" altLang="zh-CN" sz="2000" dirty="0">
                <a:solidFill>
                  <a:schemeClr val="bg1"/>
                </a:solidFill>
                <a:latin typeface="华文细黑" charset="-122"/>
              </a:rPr>
              <a:t>Challenges in Current Apps</a:t>
            </a:r>
            <a:endParaRPr lang="en-US" altLang="zh-CN" sz="2000" dirty="0">
              <a:solidFill>
                <a:schemeClr val="bg1"/>
              </a:solidFill>
              <a:latin typeface="华文细黑" charset="-122"/>
            </a:endParaRPr>
          </a:p>
        </p:txBody>
      </p:sp>
      <p:sp>
        <p:nvSpPr>
          <p:cNvPr id="8" name="文本框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424815" y="2056081"/>
            <a:ext cx="2544694" cy="400110"/>
          </a:xfrm>
          <a:prstGeom prst="rect">
            <a:avLst/>
          </a:prstGeom>
          <a:noFill/>
        </p:spPr>
        <p:txBody>
          <a:bodyPr wrap="square" rtlCol="0">
            <a:spAutoFit/>
          </a:bodyPr>
          <a:lstStyle/>
          <a:p>
            <a:pPr lvl="0" algn="ctr">
              <a:defRPr/>
            </a:pPr>
            <a:r>
              <a:rPr lang="en-US" altLang="zh-CN" sz="2000" dirty="0">
                <a:solidFill>
                  <a:schemeClr val="accent1"/>
                </a:solidFill>
                <a:latin typeface="华文细黑" charset="-122"/>
              </a:rPr>
              <a:t>Our Vision</a:t>
            </a:r>
            <a:endParaRPr lang="en-US" altLang="zh-CN" sz="2000" dirty="0">
              <a:solidFill>
                <a:schemeClr val="accent1"/>
              </a:solidFill>
              <a:latin typeface="华文细黑"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566737" y="430678"/>
            <a:ext cx="8010525" cy="737235"/>
          </a:xfrm>
          <a:prstGeom prst="rect">
            <a:avLst/>
          </a:prstGeom>
        </p:spPr>
        <p:txBody>
          <a:bodyPr wrap="square">
            <a:noAutofit/>
          </a:bodyPr>
          <a:lstStyle/>
          <a:p>
            <a:pPr lvl="0" algn="ctr" defTabSz="685800">
              <a:defRPr/>
            </a:pPr>
            <a:r>
              <a:rPr lang="en-US" altLang="zh-CN" sz="3600" b="1" kern="0" dirty="0">
                <a:solidFill>
                  <a:srgbClr val="4D4D4D"/>
                </a:solidFill>
                <a:latin typeface="+mj-lt"/>
                <a:ea typeface="微软雅黑" panose="020B0503020204020204" charset="-122"/>
              </a:rPr>
              <a:t>Team organization method</a:t>
            </a:r>
            <a:endParaRPr lang="zh-CN" altLang="en-US" sz="3600" b="1" kern="0" dirty="0">
              <a:solidFill>
                <a:srgbClr val="4D4D4D"/>
              </a:solidFill>
              <a:latin typeface="+mj-lt"/>
              <a:ea typeface="微软雅黑" panose="020B0503020204020204" charset="-122"/>
            </a:endParaRPr>
          </a:p>
        </p:txBody>
      </p:sp>
      <p:grpSp>
        <p:nvGrpSpPr>
          <p:cNvPr id="59" name="组合 58"/>
          <p:cNvGrpSpPr/>
          <p:nvPr/>
        </p:nvGrpSpPr>
        <p:grpSpPr>
          <a:xfrm>
            <a:off x="203835" y="1118235"/>
            <a:ext cx="8940165" cy="1362710"/>
            <a:chOff x="163" y="2131"/>
            <a:chExt cx="14079" cy="2146"/>
          </a:xfrm>
        </p:grpSpPr>
        <p:grpSp>
          <p:nvGrpSpPr>
            <p:cNvPr id="4" name="组合 3"/>
            <p:cNvGrpSpPr>
              <a:grpSpLocks noChangeAspect="1"/>
            </p:cNvGrpSpPr>
            <p:nvPr/>
          </p:nvGrpSpPr>
          <p:grpSpPr>
            <a:xfrm>
              <a:off x="163" y="2131"/>
              <a:ext cx="14079" cy="566"/>
              <a:chOff x="3905469" y="-77064"/>
              <a:chExt cx="10942639" cy="440051"/>
            </a:xfrm>
          </p:grpSpPr>
          <p:sp>
            <p:nvSpPr>
              <p:cNvPr id="16" name="PA_矩形 8"/>
              <p:cNvSpPr/>
              <p:nvPr>
                <p:custDataLst>
                  <p:tags r:id="rId2"/>
                </p:custDataLst>
              </p:nvPr>
            </p:nvSpPr>
            <p:spPr>
              <a:xfrm>
                <a:off x="4099001" y="-77064"/>
                <a:ext cx="10749107" cy="440051"/>
              </a:xfrm>
              <a:prstGeom prst="rect">
                <a:avLst/>
              </a:prstGeom>
            </p:spPr>
            <p:txBody>
              <a:bodyPr wrap="square">
                <a:noAutofit/>
              </a:bodyPr>
              <a:lstStyle/>
              <a:p>
                <a:pPr defTabSz="914400">
                  <a:defRPr/>
                </a:pPr>
                <a:r>
                  <a:rPr lang="en-US" altLang="zh-CN" sz="1400" kern="0" dirty="0">
                    <a:solidFill>
                      <a:srgbClr val="FF0000"/>
                    </a:solidFill>
                    <a:latin typeface="+mj-lt"/>
                    <a:ea typeface="微软雅黑" panose="020B0503020204020204" charset="-122"/>
                    <a:sym typeface="+mn-ea"/>
                  </a:rPr>
                  <a:t>Regularly assess team performance</a:t>
                </a:r>
                <a:r>
                  <a:rPr lang="en-US" altLang="zh-CN" sz="1400" kern="0" dirty="0">
                    <a:solidFill>
                      <a:srgbClr val="4D4D4D"/>
                    </a:solidFill>
                    <a:latin typeface="+mj-lt"/>
                    <a:ea typeface="微软雅黑" panose="020B0503020204020204" charset="-122"/>
                    <a:sym typeface="+mn-ea"/>
                  </a:rPr>
                  <a:t>: Evaluate team performance periodically, identify problems, and take timely measures for improvement. Regular performance assessments help the team identify issues and make adjustments and improvements promptly</a:t>
                </a:r>
                <a:endParaRPr lang="zh-CN" altLang="en-US" sz="1400" kern="0" dirty="0">
                  <a:solidFill>
                    <a:srgbClr val="4D4D4D"/>
                  </a:solidFill>
                  <a:latin typeface="+mj-lt"/>
                  <a:ea typeface="微软雅黑" panose="020B0503020204020204" charset="-122"/>
                  <a:sym typeface="+mn-ea"/>
                </a:endParaRPr>
              </a:p>
            </p:txBody>
          </p:sp>
          <p:sp>
            <p:nvSpPr>
              <p:cNvPr id="25" name="椭圆 24"/>
              <p:cNvSpPr>
                <a:spLocks noChangeAspect="1"/>
              </p:cNvSpPr>
              <p:nvPr/>
            </p:nvSpPr>
            <p:spPr>
              <a:xfrm>
                <a:off x="3905469" y="1965"/>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sp>
          <p:nvSpPr>
            <p:cNvPr id="28" name="PA_矩形 8"/>
            <p:cNvSpPr/>
            <p:nvPr>
              <p:custDataLst>
                <p:tags r:id="rId3"/>
              </p:custDataLst>
            </p:nvPr>
          </p:nvSpPr>
          <p:spPr>
            <a:xfrm>
              <a:off x="795" y="3046"/>
              <a:ext cx="730" cy="58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3</a:t>
              </a:r>
              <a:endParaRPr lang="en-US" altLang="zh-CN" b="1" kern="0">
                <a:solidFill>
                  <a:schemeClr val="bg1"/>
                </a:solidFill>
                <a:latin typeface="+mj-lt"/>
                <a:ea typeface="微软雅黑" panose="020B0503020204020204" charset="-122"/>
              </a:endParaRPr>
            </a:p>
          </p:txBody>
        </p:sp>
        <p:grpSp>
          <p:nvGrpSpPr>
            <p:cNvPr id="33" name="组合 32"/>
            <p:cNvGrpSpPr>
              <a:grpSpLocks noChangeAspect="1"/>
            </p:cNvGrpSpPr>
            <p:nvPr/>
          </p:nvGrpSpPr>
          <p:grpSpPr>
            <a:xfrm>
              <a:off x="163" y="3453"/>
              <a:ext cx="13758" cy="824"/>
              <a:chOff x="3905469" y="511659"/>
              <a:chExt cx="10693145" cy="640488"/>
            </a:xfrm>
          </p:grpSpPr>
          <p:sp>
            <p:nvSpPr>
              <p:cNvPr id="34" name="PA_矩形 8"/>
              <p:cNvSpPr/>
              <p:nvPr>
                <p:custDataLst>
                  <p:tags r:id="rId4"/>
                </p:custDataLst>
              </p:nvPr>
            </p:nvSpPr>
            <p:spPr>
              <a:xfrm>
                <a:off x="4098998" y="511659"/>
                <a:ext cx="10499616" cy="640488"/>
              </a:xfrm>
              <a:prstGeom prst="rect">
                <a:avLst/>
              </a:prstGeom>
            </p:spPr>
            <p:txBody>
              <a:bodyPr wrap="square">
                <a:spAutoFit/>
              </a:bodyPr>
              <a:lstStyle/>
              <a:p>
                <a:pPr algn="l" defTabSz="914400">
                  <a:buClrTx/>
                  <a:buSzTx/>
                  <a:buFontTx/>
                  <a:defRPr/>
                </a:pPr>
                <a:r>
                  <a:rPr lang="en-US" altLang="zh-CN" sz="1400" kern="0" dirty="0">
                    <a:solidFill>
                      <a:srgbClr val="FF0000"/>
                    </a:solidFill>
                    <a:latin typeface="+mj-lt"/>
                    <a:ea typeface="微软雅黑" panose="020B0503020204020204" charset="-122"/>
                    <a:sym typeface="+mn-ea"/>
                  </a:rPr>
                  <a:t>Team meetings</a:t>
                </a:r>
                <a:r>
                  <a:rPr lang="en-US" altLang="zh-CN" sz="1400" kern="0" dirty="0">
                    <a:solidFill>
                      <a:srgbClr val="4D4D4D"/>
                    </a:solidFill>
                    <a:latin typeface="+mj-lt"/>
                    <a:ea typeface="微软雅黑" panose="020B0503020204020204" charset="-122"/>
                    <a:sym typeface="+mn-ea"/>
                  </a:rPr>
                  <a:t>: In order to better coordinate the work among all members, we will hold a meeting every day, in which we will explain their progress and give the next schedule.</a:t>
                </a:r>
                <a:r>
                  <a:rPr lang="zh-CN" altLang="en-US" sz="1400" kern="0" dirty="0">
                    <a:solidFill>
                      <a:srgbClr val="4D4D4D"/>
                    </a:solidFill>
                    <a:latin typeface="+mj-lt"/>
                    <a:ea typeface="微软雅黑" panose="020B0503020204020204" charset="-122"/>
                    <a:sym typeface="+mn-ea"/>
                  </a:rPr>
                  <a:t> </a:t>
                </a:r>
                <a:endParaRPr lang="zh-CN" altLang="en-US" sz="1400" kern="0" dirty="0">
                  <a:solidFill>
                    <a:srgbClr val="4D4D4D"/>
                  </a:solidFill>
                  <a:latin typeface="+mj-lt"/>
                  <a:ea typeface="微软雅黑" panose="020B0503020204020204" charset="-122"/>
                  <a:sym typeface="+mn-ea"/>
                </a:endParaRPr>
              </a:p>
            </p:txBody>
          </p:sp>
          <p:sp>
            <p:nvSpPr>
              <p:cNvPr id="35" name="椭圆 34"/>
              <p:cNvSpPr>
                <a:spLocks noChangeAspect="1"/>
              </p:cNvSpPr>
              <p:nvPr>
                <p:custDataLst>
                  <p:tags r:id="rId5"/>
                </p:custDataLst>
              </p:nvPr>
            </p:nvSpPr>
            <p:spPr>
              <a:xfrm>
                <a:off x="3905469" y="582252"/>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sp>
        <p:nvSpPr>
          <p:cNvPr id="2" name="文本框 1"/>
          <p:cNvSpPr txBox="1"/>
          <p:nvPr/>
        </p:nvSpPr>
        <p:spPr>
          <a:xfrm>
            <a:off x="361948" y="2475378"/>
            <a:ext cx="8578216" cy="738664"/>
          </a:xfrm>
          <a:prstGeom prst="rect">
            <a:avLst/>
          </a:prstGeom>
          <a:noFill/>
        </p:spPr>
        <p:txBody>
          <a:bodyPr wrap="square" rtlCol="0" anchor="t">
            <a:spAutoFit/>
          </a:bodyPr>
          <a:lstStyle/>
          <a:p>
            <a:pPr algn="l" defTabSz="914400">
              <a:buClrTx/>
              <a:buSzTx/>
              <a:buFontTx/>
              <a:defRPr/>
            </a:pPr>
            <a:r>
              <a:rPr lang="en-US" altLang="zh-CN" sz="1400" kern="0" dirty="0">
                <a:solidFill>
                  <a:srgbClr val="FF0000"/>
                </a:solidFill>
                <a:latin typeface="+mj-lt"/>
                <a:ea typeface="微软雅黑" panose="020B0503020204020204" charset="-122"/>
                <a:sym typeface="+mn-ea"/>
              </a:rPr>
              <a:t>Communication</a:t>
            </a:r>
            <a:r>
              <a:rPr lang="en-US" altLang="zh-CN" sz="1400" kern="0" dirty="0">
                <a:solidFill>
                  <a:srgbClr val="4D4D4D"/>
                </a:solidFill>
                <a:latin typeface="+mj-lt"/>
                <a:ea typeface="微软雅黑" panose="020B0503020204020204" charset="-122"/>
                <a:sym typeface="+mn-ea"/>
              </a:rPr>
              <a:t>: Our group communicates and collaborates through offline communication and online voice communication. All members are serious and responsible for their work and can complete the task in a short time.</a:t>
            </a:r>
            <a:endParaRPr lang="zh-CN" altLang="en-US" sz="1400" kern="0" dirty="0">
              <a:solidFill>
                <a:srgbClr val="4D4D4D"/>
              </a:solidFill>
              <a:latin typeface="+mj-lt"/>
              <a:ea typeface="微软雅黑" panose="020B0503020204020204" charset="-122"/>
              <a:sym typeface="+mn-ea"/>
            </a:endParaRPr>
          </a:p>
        </p:txBody>
      </p:sp>
      <p:sp>
        <p:nvSpPr>
          <p:cNvPr id="3" name="椭圆 2"/>
          <p:cNvSpPr>
            <a:spLocks noChangeAspect="1"/>
          </p:cNvSpPr>
          <p:nvPr>
            <p:custDataLst>
              <p:tags r:id="rId6"/>
            </p:custDataLst>
          </p:nvPr>
        </p:nvSpPr>
        <p:spPr>
          <a:xfrm>
            <a:off x="203832" y="2571750"/>
            <a:ext cx="158115" cy="158115"/>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文本框 4"/>
          <p:cNvSpPr txBox="1"/>
          <p:nvPr/>
        </p:nvSpPr>
        <p:spPr>
          <a:xfrm>
            <a:off x="361948" y="3246572"/>
            <a:ext cx="8578216" cy="523220"/>
          </a:xfrm>
          <a:prstGeom prst="rect">
            <a:avLst/>
          </a:prstGeom>
          <a:noFill/>
        </p:spPr>
        <p:txBody>
          <a:bodyPr wrap="square" rtlCol="0" anchor="t">
            <a:spAutoFit/>
          </a:bodyPr>
          <a:lstStyle/>
          <a:p>
            <a:pPr algn="l" defTabSz="914400">
              <a:buClrTx/>
              <a:buSzTx/>
              <a:buFontTx/>
              <a:defRPr/>
            </a:pPr>
            <a:r>
              <a:rPr lang="en-US" altLang="zh-CN" sz="1400" kern="0" dirty="0">
                <a:solidFill>
                  <a:srgbClr val="FF0000"/>
                </a:solidFill>
                <a:latin typeface="+mj-lt"/>
                <a:ea typeface="微软雅黑" panose="020B0503020204020204" charset="-122"/>
                <a:sym typeface="+mn-ea"/>
              </a:rPr>
              <a:t>Feedback</a:t>
            </a:r>
            <a:r>
              <a:rPr lang="en-US" altLang="zh-CN" sz="1400" kern="0" dirty="0">
                <a:solidFill>
                  <a:srgbClr val="4D4D4D"/>
                </a:solidFill>
                <a:latin typeface="+mj-lt"/>
                <a:ea typeface="微软雅黑" panose="020B0503020204020204" charset="-122"/>
                <a:sym typeface="+mn-ea"/>
              </a:rPr>
              <a:t>: We will give feedback and improvement regularly, each member will put forward their own views on the work, and finally we will jointly decide on a best improvement plan.</a:t>
            </a:r>
            <a:endParaRPr lang="zh-CN" altLang="en-US" sz="1400" kern="0" dirty="0">
              <a:solidFill>
                <a:srgbClr val="4D4D4D"/>
              </a:solidFill>
              <a:latin typeface="+mj-lt"/>
              <a:ea typeface="微软雅黑" panose="020B0503020204020204" charset="-122"/>
              <a:sym typeface="+mn-ea"/>
            </a:endParaRPr>
          </a:p>
        </p:txBody>
      </p:sp>
      <p:sp>
        <p:nvSpPr>
          <p:cNvPr id="6" name="椭圆 5"/>
          <p:cNvSpPr>
            <a:spLocks noChangeAspect="1"/>
          </p:cNvSpPr>
          <p:nvPr>
            <p:custDataLst>
              <p:tags r:id="rId7"/>
            </p:custDataLst>
          </p:nvPr>
        </p:nvSpPr>
        <p:spPr>
          <a:xfrm>
            <a:off x="203832" y="3342944"/>
            <a:ext cx="158115" cy="158115"/>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文本框 6"/>
          <p:cNvSpPr txBox="1"/>
          <p:nvPr/>
        </p:nvSpPr>
        <p:spPr>
          <a:xfrm>
            <a:off x="361948" y="3874006"/>
            <a:ext cx="8578216" cy="738664"/>
          </a:xfrm>
          <a:prstGeom prst="rect">
            <a:avLst/>
          </a:prstGeom>
          <a:noFill/>
        </p:spPr>
        <p:txBody>
          <a:bodyPr wrap="square" rtlCol="0" anchor="t">
            <a:spAutoFit/>
          </a:bodyPr>
          <a:lstStyle/>
          <a:p>
            <a:pPr algn="l" defTabSz="914400">
              <a:buClrTx/>
              <a:buSzTx/>
              <a:buFontTx/>
              <a:defRPr/>
            </a:pPr>
            <a:r>
              <a:rPr lang="en-US" altLang="zh-CN" sz="1400" kern="0" dirty="0">
                <a:solidFill>
                  <a:srgbClr val="4D4D4D"/>
                </a:solidFill>
                <a:latin typeface="+mj-lt"/>
                <a:ea typeface="微软雅黑" panose="020B0503020204020204" charset="-122"/>
                <a:sym typeface="+mn-ea"/>
              </a:rPr>
              <a:t>M</a:t>
            </a:r>
            <a:r>
              <a:rPr lang="en-US" altLang="zh-CN" sz="1400" kern="0" dirty="0">
                <a:solidFill>
                  <a:srgbClr val="FF0000"/>
                </a:solidFill>
                <a:latin typeface="+mj-lt"/>
                <a:ea typeface="微软雅黑" panose="020B0503020204020204" charset="-122"/>
                <a:sym typeface="+mn-ea"/>
              </a:rPr>
              <a:t>utual Support and Encouragement</a:t>
            </a:r>
            <a:r>
              <a:rPr lang="en-US" altLang="zh-CN" sz="1400" kern="0" dirty="0">
                <a:solidFill>
                  <a:srgbClr val="4D4D4D"/>
                </a:solidFill>
                <a:latin typeface="+mj-lt"/>
                <a:ea typeface="微软雅黑" panose="020B0503020204020204" charset="-122"/>
                <a:sym typeface="+mn-ea"/>
              </a:rPr>
              <a:t>: We place a high value on mutual support and encouragement among team members. When a team member encounters challenges, we make every effort to assist and motivate them.</a:t>
            </a:r>
            <a:endParaRPr lang="zh-CN" altLang="en-US" sz="1400" kern="0" dirty="0">
              <a:solidFill>
                <a:srgbClr val="4D4D4D"/>
              </a:solidFill>
              <a:latin typeface="+mj-lt"/>
              <a:ea typeface="微软雅黑" panose="020B0503020204020204" charset="-122"/>
              <a:sym typeface="+mn-ea"/>
            </a:endParaRPr>
          </a:p>
        </p:txBody>
      </p:sp>
      <p:sp>
        <p:nvSpPr>
          <p:cNvPr id="8" name="椭圆 7"/>
          <p:cNvSpPr>
            <a:spLocks noChangeAspect="1"/>
          </p:cNvSpPr>
          <p:nvPr>
            <p:custDataLst>
              <p:tags r:id="rId8"/>
            </p:custDataLst>
          </p:nvPr>
        </p:nvSpPr>
        <p:spPr>
          <a:xfrm>
            <a:off x="203832" y="3970378"/>
            <a:ext cx="158115" cy="158115"/>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1.xml><?xml version="1.0" encoding="utf-8"?>
<p:tagLst xmlns:p="http://schemas.openxmlformats.org/presentationml/2006/main">
  <p:tag name="PA" val="v4.1.3"/>
</p:tagLst>
</file>

<file path=ppt/tags/tag12.xml><?xml version="1.0" encoding="utf-8"?>
<p:tagLst xmlns:p="http://schemas.openxmlformats.org/presentationml/2006/main">
  <p:tag name="PA" val="v4.1.3"/>
  <p:tag name="KSO_WM_BEAUTIFY_FLAG" val=""/>
</p:tagLst>
</file>

<file path=ppt/tags/tag13.xml><?xml version="1.0" encoding="utf-8"?>
<p:tagLst xmlns:p="http://schemas.openxmlformats.org/presentationml/2006/main">
  <p:tag name="PA" val="v4.1.3"/>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PA" val="v4.1.3"/>
</p:tagLst>
</file>

<file path=ppt/tags/tag19.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1.xml><?xml version="1.0" encoding="utf-8"?>
<p:tagLst xmlns:p="http://schemas.openxmlformats.org/presentationml/2006/main">
  <p:tag name="PA" val="v4.1.3"/>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PA" val="v4.1.3"/>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Lst>
</file>

<file path=ppt/tags/tag29.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 name="KSO_WM_UNIT_PLACING_PICTURE_USER_VIEWPORT" val="{&quot;height&quot;:3402,&quot;width&quot;:1546}"/>
</p:tagLst>
</file>

<file path=ppt/tags/tag46.xml><?xml version="1.0" encoding="utf-8"?>
<p:tagLst xmlns:p="http://schemas.openxmlformats.org/presentationml/2006/main">
  <p:tag name="KSO_WM_BEAUTIFY_FLAG" val=""/>
  <p:tag name="KSO_WM_UNIT_PLACING_PICTURE_USER_VIEWPORT" val="{&quot;height&quot;:3390,&quot;width&quot;:4394}"/>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COMMONDATA" val="eyJoZGlkIjoiNTY0Njg2YmUzNTU3OWFiOWUyZjkxYmY2MGI0NWJlZjYifQ=="/>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18706</Words>
  <Application>WPS 演示</Application>
  <PresentationFormat>全屏显示(16:9)</PresentationFormat>
  <Paragraphs>315</Paragraphs>
  <Slides>36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36</vt:i4>
      </vt:variant>
    </vt:vector>
  </HeadingPairs>
  <TitlesOfParts>
    <vt:vector size="55" baseType="lpstr">
      <vt:lpstr>Arial</vt:lpstr>
      <vt:lpstr>宋体</vt:lpstr>
      <vt:lpstr>Wingdings</vt:lpstr>
      <vt:lpstr>微软雅黑</vt:lpstr>
      <vt:lpstr>Calibri</vt:lpstr>
      <vt:lpstr>Times New Roman</vt:lpstr>
      <vt:lpstr>MingLiU-ExtB</vt:lpstr>
      <vt:lpstr>微软雅黑 Light</vt:lpstr>
      <vt:lpstr>华文细黑</vt:lpstr>
      <vt:lpstr>Calibri Light</vt:lpstr>
      <vt:lpstr>Arial Unicode MS</vt:lpstr>
      <vt:lpstr>等线</vt:lpstr>
      <vt:lpstr>Gill Sans</vt:lpstr>
      <vt:lpstr>Segoe UI Light</vt:lpstr>
      <vt:lpstr>Calibri Light</vt:lpstr>
      <vt:lpstr>Century Gothic</vt:lpstr>
      <vt:lpstr>SWAstro</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半城风叶</cp:lastModifiedBy>
  <cp:revision>1231</cp:revision>
  <dcterms:created xsi:type="dcterms:W3CDTF">1900-01-01T00:00:00Z</dcterms:created>
  <dcterms:modified xsi:type="dcterms:W3CDTF">2023-11-10T15:29:14Z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0F1AE0E053BA44B78C329877D7D9C531_13</vt:lpwstr>
  </property>
  <property fmtid="{D5CDD505-2E9C-101B-9397-08002B2CF9AE}" pid="3" name="KSOProductBuildVer">
    <vt:lpwstr>2052-12.1.0.15712</vt:lpwstr>
  </property>
</Properties>
</file>